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256" r:id="rId2"/>
    <p:sldId id="328" r:id="rId3"/>
    <p:sldId id="294" r:id="rId4"/>
    <p:sldId id="299" r:id="rId5"/>
    <p:sldId id="295" r:id="rId6"/>
    <p:sldId id="300" r:id="rId7"/>
    <p:sldId id="301" r:id="rId8"/>
    <p:sldId id="302" r:id="rId9"/>
    <p:sldId id="326" r:id="rId10"/>
    <p:sldId id="303" r:id="rId11"/>
    <p:sldId id="304" r:id="rId12"/>
    <p:sldId id="305" r:id="rId13"/>
    <p:sldId id="306" r:id="rId14"/>
    <p:sldId id="296" r:id="rId15"/>
    <p:sldId id="307" r:id="rId16"/>
    <p:sldId id="308" r:id="rId17"/>
    <p:sldId id="297" r:id="rId18"/>
    <p:sldId id="311" r:id="rId19"/>
    <p:sldId id="309" r:id="rId20"/>
    <p:sldId id="258" r:id="rId21"/>
    <p:sldId id="327" r:id="rId22"/>
    <p:sldId id="313" r:id="rId23"/>
    <p:sldId id="263" r:id="rId24"/>
    <p:sldId id="314" r:id="rId25"/>
    <p:sldId id="312" r:id="rId26"/>
    <p:sldId id="269" r:id="rId27"/>
    <p:sldId id="315" r:id="rId28"/>
    <p:sldId id="316" r:id="rId29"/>
    <p:sldId id="317" r:id="rId30"/>
    <p:sldId id="318" r:id="rId31"/>
    <p:sldId id="298" r:id="rId32"/>
    <p:sldId id="319" r:id="rId33"/>
    <p:sldId id="320" r:id="rId34"/>
    <p:sldId id="321" r:id="rId35"/>
    <p:sldId id="322" r:id="rId36"/>
    <p:sldId id="323" r:id="rId37"/>
    <p:sldId id="324" r:id="rId38"/>
    <p:sldId id="325" r:id="rId39"/>
    <p:sldId id="292" r:id="rId40"/>
    <p:sldId id="293" r:id="rId41"/>
    <p:sldId id="329" r:id="rId42"/>
    <p:sldId id="310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39" autoAdjust="0"/>
  </p:normalViewPr>
  <p:slideViewPr>
    <p:cSldViewPr>
      <p:cViewPr varScale="1">
        <p:scale>
          <a:sx n="39" d="100"/>
          <a:sy n="39" d="100"/>
        </p:scale>
        <p:origin x="-8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CDD7D8C-F89F-4AC2-B93E-0E0A4FCA72EB}" type="datetimeFigureOut">
              <a:rPr lang="en-GB"/>
              <a:pPr>
                <a:defRPr/>
              </a:pPr>
              <a:t>27/06/2012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76DFBCA-8E8D-4AC6-BADA-16EDF84085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A5888-E98A-42F3-AC3C-53EB324D5C52}" type="datetimeFigureOut">
              <a:rPr lang="en-GB"/>
              <a:pPr>
                <a:defRPr/>
              </a:pPr>
              <a:t>27/06/2012</a:t>
            </a:fld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DA176-B69F-4C41-8191-4EC4B47848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B849D-D211-4B69-8B43-6C92EB381963}" type="datetimeFigureOut">
              <a:rPr lang="en-GB"/>
              <a:pPr>
                <a:defRPr/>
              </a:pPr>
              <a:t>27/06/2012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E9735-5F99-4CE4-A794-C77D8D6796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F6A2F-E305-4181-9524-4446C720324D}" type="datetimeFigureOut">
              <a:rPr lang="en-GB"/>
              <a:pPr>
                <a:defRPr/>
              </a:pPr>
              <a:t>27/06/2012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6AC61-1FC9-4AED-8070-B099EC6FFA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BBF6F-C8CD-469F-901E-0ED6EB5B3A6F}" type="datetimeFigureOut">
              <a:rPr lang="en-GB"/>
              <a:pPr>
                <a:defRPr/>
              </a:pPr>
              <a:t>27/06/2012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1B4D5-E23C-4C77-BF66-660EBFDE0A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C44A0-5612-4C2E-B391-99FEA1C1D61A}" type="datetimeFigureOut">
              <a:rPr lang="en-GB"/>
              <a:pPr>
                <a:defRPr/>
              </a:pPr>
              <a:t>27/06/2012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4621B-36A0-4AF0-B37A-B319B5ED7F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B895F-6134-4F9C-91F5-8C3D84E2D34F}" type="datetimeFigureOut">
              <a:rPr lang="en-GB"/>
              <a:pPr>
                <a:defRPr/>
              </a:pPr>
              <a:t>27/06/2012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788ED-834B-4C67-8BDC-55008D893A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EA052-C442-4E56-885F-5AD4304F166A}" type="datetimeFigureOut">
              <a:rPr lang="en-GB"/>
              <a:pPr>
                <a:defRPr/>
              </a:pPr>
              <a:t>27/06/2012</a:t>
            </a:fld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3EA72-A42F-4A93-92D8-DB8D932275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4C994-8533-4869-95ED-F18FEFCC1744}" type="datetimeFigureOut">
              <a:rPr lang="en-GB"/>
              <a:pPr>
                <a:defRPr/>
              </a:pPr>
              <a:t>27/06/2012</a:t>
            </a:fld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2C621-52F6-46D9-AA90-03B97E0776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9A2C7-CC4F-4C5B-860C-6BCB5ACF4EBC}" type="datetimeFigureOut">
              <a:rPr lang="en-GB"/>
              <a:pPr>
                <a:defRPr/>
              </a:pPr>
              <a:t>27/06/2012</a:t>
            </a:fld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C816B-3485-4C70-B480-D388E35AA3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45D3A-F715-4C86-88C4-19B24F92F4EB}" type="datetimeFigureOut">
              <a:rPr lang="en-GB"/>
              <a:pPr>
                <a:defRPr/>
              </a:pPr>
              <a:t>27/06/2012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D8A07-31FE-4549-9EA9-55FDA08BC9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F2571-5F09-45B3-AB1E-9BF0BDD277AE}" type="datetimeFigureOut">
              <a:rPr lang="en-GB"/>
              <a:pPr>
                <a:defRPr/>
              </a:pPr>
              <a:t>27/06/2012</a:t>
            </a:fld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BCB42-497F-47A4-9006-99C45FA5F8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4C645B0-634D-4A6C-9507-6668EB1EAD92}" type="datetimeFigureOut">
              <a:rPr lang="en-GB"/>
              <a:pPr>
                <a:defRPr/>
              </a:pPr>
              <a:t>27/06/2012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F4C21EA-78BE-4E29-9135-7C03FEEC15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/>
            <a:r>
              <a:rPr lang="en-GB" sz="4000" smtClean="0"/>
              <a:t>Principios Básicos del Evangelio</a:t>
            </a:r>
          </a:p>
          <a:p>
            <a:pPr marR="0" algn="ctr"/>
            <a:r>
              <a:rPr lang="en-GB" sz="4000" smtClean="0"/>
              <a:t>--------------</a:t>
            </a:r>
          </a:p>
          <a:p>
            <a:pPr marR="0"/>
            <a:r>
              <a:rPr lang="en-GB" sz="4000" smtClean="0"/>
              <a:t>Estudio 3: Las Promesas de Dios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El conflicto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“Tú [la serpiente] </a:t>
            </a:r>
            <a:r>
              <a:rPr lang="en-GB" i="1" smtClean="0"/>
              <a:t>le </a:t>
            </a:r>
            <a:r>
              <a:rPr lang="en-GB" smtClean="0"/>
              <a:t>herirás en el calcañar” (Gen. 3:15). Esta persona había de aplastar permanentemente a la serpiente, es decir, al pecado – “ésta te herirá en la cabeza”. Golpear a una serpiente en la cabeza es un golpe mortal. Que una serpiente hiera el talón de un hombre es una herida temporal.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 flipV="1">
            <a:off x="457200" y="1847850"/>
            <a:ext cx="7543800" cy="74613"/>
          </a:xfrm>
        </p:spPr>
        <p:txBody>
          <a:bodyPr/>
          <a:lstStyle/>
          <a:p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200" smtClean="0"/>
              <a:t>“Jesucristo, quien (por medio de la cruz) quitó la muerte (y por consiguiente el poder del pecado - Rom. 6:23), y sacó a la luz la vida y la inmortalidad por medio del evangelio” (2 Tim. 1:10).</a:t>
            </a:r>
          </a:p>
          <a:p>
            <a:pPr>
              <a:lnSpc>
                <a:spcPct val="90000"/>
              </a:lnSpc>
            </a:pPr>
            <a:r>
              <a:rPr lang="en-GB" sz="2200" smtClean="0"/>
              <a:t>“Dios, enviando a su Hijo en semejanza de carne de pecado, y a causa del pecado, condenó al pecado en la carne”, es decir, el diablo bíblico, la serpiente (Rom. 8:3).</a:t>
            </a:r>
          </a:p>
          <a:p>
            <a:pPr>
              <a:lnSpc>
                <a:spcPct val="90000"/>
              </a:lnSpc>
            </a:pPr>
            <a:r>
              <a:rPr lang="en-GB" sz="2200" smtClean="0"/>
              <a:t>Jesús “apareció para quitar nuestros pecados” (1 Juan. 3:5).</a:t>
            </a:r>
          </a:p>
          <a:p>
            <a:pPr>
              <a:lnSpc>
                <a:spcPct val="90000"/>
              </a:lnSpc>
            </a:pPr>
            <a:r>
              <a:rPr lang="en-GB" sz="2200" smtClean="0"/>
              <a:t>En la cruz, fue a causa de que él fue “herido” [un alusión a Gen. 3:15] que encontramos perdón (Isaías 53:5).</a:t>
            </a:r>
          </a:p>
          <a:p>
            <a:pPr>
              <a:lnSpc>
                <a:spcPct val="90000"/>
              </a:lnSpc>
            </a:pPr>
            <a:endParaRPr lang="en-GB" sz="22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El conflicto en la cruz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400" smtClean="0"/>
              <a:t>Isaías 53:4,5 describe a Cristo ‘herido’ por Dios en su muerte en la cruz. Esto alude claramente a la profecía de Gen. 3:15 de que la serpiente heriría a Cristo.</a:t>
            </a:r>
          </a:p>
          <a:p>
            <a:pPr>
              <a:lnSpc>
                <a:spcPct val="90000"/>
              </a:lnSpc>
            </a:pPr>
            <a:r>
              <a:rPr lang="en-GB" sz="2400" smtClean="0"/>
              <a:t>“Y cuando [Juan] vio que muchos de los fariseos y de los saduceos [el grupo de judíos que condenaron a Jesús] venían a su bautismo, les decía: ¡Oh generación [es decir, engendrada, creada por] víboras [serpientes]! ¿Quién os ha enseñado a huir de la ira venidera?” (Mateo 3:7).</a:t>
            </a:r>
          </a:p>
          <a:p>
            <a:pPr>
              <a:lnSpc>
                <a:spcPct val="90000"/>
              </a:lnSpc>
            </a:pPr>
            <a:endParaRPr lang="en-GB" sz="24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El conflicto en el presente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2000" smtClean="0"/>
              <a:t>La verdad nunca es popular;  conociéndola y  viviéndola como deberíamos, siempre creará alguna forma de problemas para nosotros, incluso puede resultar en que seamos perseguidos.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“¿Me he hecho, pues, vuestro enemigo por deciros la verdad?” (Gal. 4:14-16).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“Pero  como entonces el que había nacido según la carne perseguía al que había nacido según el Espíritu [por el verdadero conocimiento de la palabra de Dios – 1 Pedro 1:23], así también ahora” (Gal. 4:29).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“Abominación a los justos es el hombre inicuo, y abominación al malvado es el de camino recto” (Prov. 29:27). Hay un mutuo antagonismo entre el creyente y el mundo.</a:t>
            </a:r>
          </a:p>
          <a:p>
            <a:pPr>
              <a:lnSpc>
                <a:spcPct val="80000"/>
              </a:lnSpc>
            </a:pPr>
            <a:endParaRPr lang="en-GB" sz="20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3.3  La Promesa a Noé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xfrm flipV="1">
            <a:off x="457200" y="1847850"/>
            <a:ext cx="7391400" cy="74613"/>
          </a:xfrm>
        </p:spPr>
        <p:txBody>
          <a:bodyPr/>
          <a:lstStyle/>
          <a:p>
            <a:endParaRPr lang="en-GB" smtClean="0"/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“He aquí que yo establezco mi pacto con vosotros, …Estableceré mi pacto con vosotros   (nótese el énfasis en el “yo” – ¡la </a:t>
            </a:r>
            <a:r>
              <a:rPr lang="en-GB" i="1" smtClean="0"/>
              <a:t>maravilla </a:t>
            </a:r>
            <a:r>
              <a:rPr lang="en-GB" smtClean="0"/>
              <a:t>de Dios que haya elegido hacer promesas al hombre mortal!; y no exterminaré ya más toda carne con aguas de diluvio, ni habrá más diluvio para destruir la tierra” (Gen. 9:9‑12).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500" smtClean="0"/>
              <a:t>La tierra no será destruida.</a:t>
            </a:r>
            <a:br>
              <a:rPr lang="en-GB" sz="4500" smtClean="0"/>
            </a:br>
            <a:endParaRPr lang="en-GB" sz="45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2000" smtClean="0"/>
              <a:t>“La tierra que fundó para siempre” (Sal. 78:69).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“La tierra siempre permanece” (Ecl. 1:4).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“Sol y luna… estrellas… cielos… él los hizo ser eternamente y para siempre; les puso ley que no será quebrantada” (Sal. 148:3-6).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“La tierra será llena del conocimiento de Yahvéh, como las aguas cubren el mar” (Isaías 11:9; Números. 14:21) - difícil, si Dios permite que la tierra sea destruida. Esta promesa aún  no se ha cumplido.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“Él es Dios, el que formó la tierra, el que la hizo y la compuso; no la creó en vano, para que fuese habitada la creó” (Isaías 45:18). Si Dios hizo la tierra para verla después destruida, entonces su obra fue en vano.</a:t>
            </a:r>
          </a:p>
          <a:p>
            <a:pPr>
              <a:lnSpc>
                <a:spcPct val="80000"/>
              </a:lnSpc>
            </a:pPr>
            <a:endParaRPr lang="en-GB" sz="20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500" smtClean="0"/>
              <a:t>3.4  La Promesa a Abraham</a:t>
            </a:r>
            <a:br>
              <a:rPr lang="en-GB" sz="4500" smtClean="0"/>
            </a:br>
            <a:endParaRPr lang="en-GB" sz="45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>
          <a:xfrm>
            <a:off x="609600" y="1176338"/>
            <a:ext cx="2212975" cy="1582737"/>
          </a:xfrm>
        </p:spPr>
        <p:txBody>
          <a:bodyPr/>
          <a:lstStyle/>
          <a:p>
            <a:endParaRPr lang="en-GB" smtClean="0"/>
          </a:p>
        </p:txBody>
      </p:sp>
      <p:sp>
        <p:nvSpPr>
          <p:cNvPr id="31746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925"/>
            <a:ext cx="2209800" cy="2179638"/>
          </a:xfrm>
        </p:spPr>
        <p:txBody>
          <a:bodyPr/>
          <a:lstStyle/>
          <a:p>
            <a:endParaRPr lang="en-GB" smtClean="0"/>
          </a:p>
        </p:txBody>
      </p:sp>
      <p:pic>
        <p:nvPicPr>
          <p:cNvPr id="31747" name="Picture Placeholder 4" descr="AbrahamPromises.pn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9600" y="609600"/>
            <a:ext cx="6635750" cy="4976813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>
          <a:xfrm>
            <a:off x="457200" y="1752600"/>
            <a:ext cx="7315200" cy="76200"/>
          </a:xfrm>
        </p:spPr>
        <p:txBody>
          <a:bodyPr/>
          <a:lstStyle/>
          <a:p>
            <a:endParaRPr lang="en-GB" smtClean="0"/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Dios “dio de antemano la buena nueva [el evangelio] a Abraham” (Gal. 3:8). Tan  crucial son estas promesas que Pedro empezó y terminó su proclamación pública del evangelio con referencia a ellas (Hechos 3:13,25). Si podemos entender lo que se le enseñó a Abraham, entonces tendremos un  cuadro muy básico del evangelio cristiano.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73302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www.biblebasicsonline.com</a:t>
            </a:r>
            <a:br>
              <a:rPr lang="en-GB" dirty="0" smtClean="0"/>
            </a:br>
            <a:r>
              <a:rPr lang="en-GB" dirty="0" smtClean="0"/>
              <a:t>www.carelinks.net</a:t>
            </a:r>
            <a:br>
              <a:rPr lang="en-GB" dirty="0" smtClean="0"/>
            </a:br>
            <a:r>
              <a:rPr lang="en-GB" dirty="0" smtClean="0"/>
              <a:t>Email: info@carelinks.net</a:t>
            </a:r>
            <a:br>
              <a:rPr lang="en-GB" dirty="0" smtClean="0"/>
            </a:b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533400" y="990600"/>
            <a:ext cx="8001000" cy="688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La Promesa</a:t>
            </a:r>
            <a:r>
              <a:rPr lang="en-US" sz="6000" b="1"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 a Abraham</a:t>
            </a:r>
          </a:p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es una promesa de </a:t>
            </a:r>
          </a:p>
          <a:p>
            <a:pPr algn="ctr"/>
            <a:r>
              <a:rPr lang="en-US" sz="4400" b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La Tierra</a:t>
            </a:r>
          </a:p>
          <a:p>
            <a:pPr algn="ctr"/>
            <a:r>
              <a:rPr lang="en-US" sz="4400" b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Una Simiente</a:t>
            </a:r>
          </a:p>
          <a:p>
            <a:pPr algn="ctr"/>
            <a:r>
              <a:rPr lang="en-US" sz="4400" b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Bendiciones</a:t>
            </a:r>
          </a:p>
          <a:p>
            <a:pPr algn="ctr"/>
            <a:r>
              <a:rPr lang="en-US" sz="4400" b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Relación Personal con Dios</a:t>
            </a:r>
          </a:p>
          <a:p>
            <a:pPr algn="ctr">
              <a:spcBef>
                <a:spcPct val="50000"/>
              </a:spcBef>
            </a:pPr>
            <a:endParaRPr lang="en-US" sz="6000" b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El Viaje de Abraham</a:t>
            </a:r>
          </a:p>
        </p:txBody>
      </p:sp>
      <p:pic>
        <p:nvPicPr>
          <p:cNvPr id="34818" name="Content Placeholder 3" descr="abraham_journe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2238" y="1196975"/>
            <a:ext cx="9031287" cy="5256213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r>
              <a:rPr lang="en-GB" smtClean="0"/>
              <a:t> La Tierra de Promisión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1800" smtClean="0"/>
              <a:t>1.  “Vete de tu tierra… a la</a:t>
            </a:r>
            <a:r>
              <a:rPr lang="en-GB" sz="1800" smtClean="0">
                <a:solidFill>
                  <a:srgbClr val="FF0000"/>
                </a:solidFill>
              </a:rPr>
              <a:t> tierra que te mostraré</a:t>
            </a:r>
            <a:r>
              <a:rPr lang="en-GB" sz="1800" smtClean="0"/>
              <a:t>” (Gen. 12:1).</a:t>
            </a:r>
          </a:p>
          <a:p>
            <a:pPr>
              <a:lnSpc>
                <a:spcPct val="80000"/>
              </a:lnSpc>
            </a:pPr>
            <a:r>
              <a:rPr lang="en-GB" sz="1800" smtClean="0"/>
              <a:t>2. Abraham “volvió por sus jornadas...  hacia Bet-el (en Israel Central)… Y Yahvéh dijo a Abram… Alza ahora tu ojos, y mira del lugar donde estás hacia el norte y el sur, y al oriente y al occidente. Porque </a:t>
            </a:r>
            <a:r>
              <a:rPr lang="en-GB" sz="1800" smtClean="0">
                <a:solidFill>
                  <a:srgbClr val="FF0000"/>
                </a:solidFill>
              </a:rPr>
              <a:t>toda la tierra </a:t>
            </a:r>
            <a:r>
              <a:rPr lang="en-GB" sz="1800" smtClean="0"/>
              <a:t>que ves la daré a ti y a tu descendencia para siempre…ve por la tierra…porque a ti la daré” (Gen. 13:3,14-17).</a:t>
            </a:r>
          </a:p>
          <a:p>
            <a:pPr>
              <a:lnSpc>
                <a:spcPct val="80000"/>
              </a:lnSpc>
            </a:pPr>
            <a:r>
              <a:rPr lang="en-GB" sz="1800" smtClean="0"/>
              <a:t>3. “H izo Yahvéh un pacto con Abram, diciendo: A tu descendencia [singular- es decir,.un descendiente especial] daré </a:t>
            </a:r>
            <a:r>
              <a:rPr lang="en-GB" sz="1800" smtClean="0">
                <a:solidFill>
                  <a:srgbClr val="FF0000"/>
                </a:solidFill>
              </a:rPr>
              <a:t>esta tierra</a:t>
            </a:r>
            <a:r>
              <a:rPr lang="en-GB" sz="1800" smtClean="0"/>
              <a:t>, desde el río de Egipto hasta el río grande, el río Éufrates” (Gen. 15:18).</a:t>
            </a:r>
          </a:p>
          <a:p>
            <a:pPr>
              <a:lnSpc>
                <a:spcPct val="80000"/>
              </a:lnSpc>
            </a:pPr>
            <a:r>
              <a:rPr lang="en-GB" sz="1800" smtClean="0"/>
              <a:t>4. “Te daré a ti, y a tu descendencia [singular – es decir, un descendiente especial] después de ti, </a:t>
            </a:r>
            <a:r>
              <a:rPr lang="en-GB" sz="1800" smtClean="0">
                <a:solidFill>
                  <a:srgbClr val="FF0000"/>
                </a:solidFill>
              </a:rPr>
              <a:t>la tierra </a:t>
            </a:r>
            <a:r>
              <a:rPr lang="en-GB" sz="1800" smtClean="0"/>
              <a:t>en que moras, toda la tierra de Canaán en heredad perpetua” (Gen. 17:8).</a:t>
            </a:r>
          </a:p>
          <a:p>
            <a:pPr>
              <a:lnSpc>
                <a:spcPct val="80000"/>
              </a:lnSpc>
            </a:pPr>
            <a:endParaRPr lang="en-GB" sz="180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4" descr="abraham_journey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500" smtClean="0"/>
              <a:t>Abraham no recibió la Tierra Prometida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1800" smtClean="0"/>
              <a:t>Dios “no le dio herencia en ella, ni aun para asentar un pie; pero le prometió que se la daría en posesión” (Hechos 7:5). </a:t>
            </a:r>
          </a:p>
          <a:p>
            <a:pPr>
              <a:lnSpc>
                <a:spcPct val="80000"/>
              </a:lnSpc>
            </a:pPr>
            <a:r>
              <a:rPr lang="en-GB" sz="1800" smtClean="0"/>
              <a:t>Heb. 11:13,39,40 : “Conforme a la fe murieron todos éstos sin haber recibido lo prometido… proveyendo Dios alguna cosa mejor para nosotros, para que no fuesen ellos perfeccionados aparte de nosotros”.</a:t>
            </a:r>
          </a:p>
          <a:p>
            <a:pPr>
              <a:lnSpc>
                <a:spcPct val="80000"/>
              </a:lnSpc>
            </a:pPr>
            <a:r>
              <a:rPr lang="en-US" sz="180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Hebreos 11:8-10</a:t>
            </a:r>
            <a:r>
              <a:rPr lang="en-US" sz="1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“</a:t>
            </a:r>
            <a:r>
              <a:rPr lang="en-US" sz="180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Por</a:t>
            </a:r>
            <a:r>
              <a:rPr lang="en-US" sz="1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  <a:r>
              <a:rPr lang="en-US" sz="180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la fe Abraham, siendo llamado, obedeció para salir al lugar que había de recibir como herencia;</a:t>
            </a:r>
            <a:r>
              <a:rPr lang="en-US" sz="1800" b="1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  <a:r>
              <a:rPr lang="en-US" sz="1800" i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y salió sin saber a dónde iba</a:t>
            </a:r>
            <a:r>
              <a:rPr lang="en-US" sz="1800" b="1" i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.</a:t>
            </a:r>
            <a:r>
              <a:rPr lang="en-US" sz="1800" i="1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Por la fe habitó como extranjero</a:t>
            </a:r>
            <a:r>
              <a:rPr lang="en-US" sz="1800" b="1" i="1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en la tierra prometida como en tierra ajena, morando en tiendas con Isaac y Jacob, coherederos de la misma promesa;</a:t>
            </a:r>
            <a:r>
              <a:rPr lang="en-US" sz="1800" b="1" i="1" baseline="3000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</a:t>
            </a:r>
            <a:r>
              <a:rPr lang="en-US" sz="1800" i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porque esperaba la ciudad que tiene fundamentos, cuyo arquitecto y constructor es Dios.</a:t>
            </a:r>
            <a:r>
              <a:rPr lang="en-US" sz="1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lnSpc>
                <a:spcPct val="80000"/>
              </a:lnSpc>
            </a:pPr>
            <a:endParaRPr lang="en-GB" sz="1800" b="1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>
          <a:xfrm>
            <a:off x="609600" y="1176338"/>
            <a:ext cx="2212975" cy="1582737"/>
          </a:xfrm>
        </p:spPr>
        <p:txBody>
          <a:bodyPr/>
          <a:lstStyle/>
          <a:p>
            <a:r>
              <a:rPr lang="en-GB" smtClean="0"/>
              <a:t>LA PROMESA  A ABRAHAM</a:t>
            </a:r>
          </a:p>
        </p:txBody>
      </p:sp>
      <p:sp>
        <p:nvSpPr>
          <p:cNvPr id="3891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925"/>
            <a:ext cx="2209800" cy="2179638"/>
          </a:xfrm>
        </p:spPr>
        <p:txBody>
          <a:bodyPr/>
          <a:lstStyle/>
          <a:p>
            <a:r>
              <a:rPr lang="en-GB" sz="1400" smtClean="0"/>
              <a:t>¿Fue él al cielo?</a:t>
            </a:r>
          </a:p>
        </p:txBody>
      </p:sp>
      <p:pic>
        <p:nvPicPr>
          <p:cNvPr id="38915" name="Picture Placeholder 4" descr="AbrahamPromises2.pn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-5715000" y="533400"/>
            <a:ext cx="7019925" cy="5264150"/>
          </a:xfr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76200" y="1584325"/>
            <a:ext cx="8915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6000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endParaRPr lang="en-US" sz="60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</p:txBody>
      </p:sp>
      <p:grpSp>
        <p:nvGrpSpPr>
          <p:cNvPr id="39938" name="Group 4"/>
          <p:cNvGrpSpPr>
            <a:grpSpLocks/>
          </p:cNvGrpSpPr>
          <p:nvPr/>
        </p:nvGrpSpPr>
        <p:grpSpPr bwMode="auto">
          <a:xfrm>
            <a:off x="0" y="6180138"/>
            <a:ext cx="9144000" cy="669925"/>
            <a:chOff x="0" y="3898"/>
            <a:chExt cx="5760" cy="422"/>
          </a:xfrm>
        </p:grpSpPr>
        <p:sp>
          <p:nvSpPr>
            <p:cNvPr id="39940" name="Text Box 5"/>
            <p:cNvSpPr txBox="1">
              <a:spLocks noChangeArrowheads="1"/>
            </p:cNvSpPr>
            <p:nvPr/>
          </p:nvSpPr>
          <p:spPr bwMode="auto">
            <a:xfrm>
              <a:off x="0" y="4089"/>
              <a:ext cx="5760" cy="231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BernhardFashion BT"/>
                </a:rPr>
                <a:t>Los Pactos de la Promesa a Abraham y a David</a:t>
              </a:r>
            </a:p>
          </p:txBody>
        </p:sp>
        <p:pic>
          <p:nvPicPr>
            <p:cNvPr id="39941" name="Picture 6" descr="bs00554_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136" y="3898"/>
              <a:ext cx="484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76200" y="3260725"/>
            <a:ext cx="89154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La Promesa del  </a:t>
            </a:r>
            <a:r>
              <a:rPr lang="en-US" sz="6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Descendiente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95400"/>
          </a:xfrm>
        </p:spPr>
        <p:txBody>
          <a:bodyPr/>
          <a:lstStyle/>
          <a:p>
            <a:r>
              <a:rPr lang="en-GB" smtClean="0"/>
              <a:t>El Descendiente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1600" smtClean="0"/>
              <a:t>1. “Haré de ti una nación grande, y te bendeciré… y serán benditas en ti todas las familias de la tierra” (Gen. 12:2,3).</a:t>
            </a:r>
          </a:p>
          <a:p>
            <a:pPr>
              <a:lnSpc>
                <a:spcPct val="80000"/>
              </a:lnSpc>
            </a:pPr>
            <a:r>
              <a:rPr lang="en-GB" sz="1600" smtClean="0"/>
              <a:t>2. “Y haré tu descendencia como el polvo de la tierra; que si alguno puede contar el polvo de la tierra, también tu descendencia será contada… toda la tierra que ves, la daré a ti y a tu descendencia para siempre (Gen. 13:16, 15).</a:t>
            </a:r>
          </a:p>
          <a:p>
            <a:pPr>
              <a:lnSpc>
                <a:spcPct val="80000"/>
              </a:lnSpc>
            </a:pPr>
            <a:r>
              <a:rPr lang="en-GB" sz="1600" smtClean="0"/>
              <a:t>3. “Mira ahora los cielos, y cuenta las estrellas, si las puedes contar… Así será tu descendencia… A tu descendencia daré esta tierra” (Gen. 15:5,18).</a:t>
            </a:r>
          </a:p>
          <a:p>
            <a:pPr>
              <a:lnSpc>
                <a:spcPct val="80000"/>
              </a:lnSpc>
            </a:pPr>
            <a:r>
              <a:rPr lang="en-GB" sz="1600" smtClean="0"/>
              <a:t>4. “Daré… a tu descendencia después de ti… la tierra de Canaán en heredad perpetua; y seré el Dios de ellos” (Gen. 17:8).</a:t>
            </a:r>
          </a:p>
          <a:p>
            <a:pPr>
              <a:lnSpc>
                <a:spcPct val="80000"/>
              </a:lnSpc>
            </a:pPr>
            <a:r>
              <a:rPr lang="en-GB" sz="1600" smtClean="0"/>
              <a:t>5. “Multiplicaré tu descendencia como las estrellas del cielo y como la arena que está a la orilla del mar; y tu descencencia poseerá las puertas de sus enemigos. En tu descendencia serán benditas todas las naciones de la tierra” (Gen. 22:17,18).</a:t>
            </a:r>
          </a:p>
          <a:p>
            <a:pPr>
              <a:lnSpc>
                <a:spcPct val="80000"/>
              </a:lnSpc>
            </a:pPr>
            <a:endParaRPr lang="en-GB" sz="160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La Simiente o descendiente especial era Jesús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2000" smtClean="0"/>
              <a:t>“[Dios] no dice:  ‘Y a las simientes’, como si hablase de muchos, sino como de uno. ‘Y a tu simiente’, la cual es Cristo” (Gal. 3:16).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“…y del pacto que Dios hizo  con  nuestros padres, diciendo a Abraham: En tu simiente serán benditas todas las familias de la tierra. A vosotros primeramente, Dios,  habiendo levantado a su Hijo [es decir, el  descendiente], lo envió para que os bendijese, a fin de que  cada uno se convierta de su maldad” (Hechos 3:25,26).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Nótese aquí cómo Pedro cita e interpreta a Gen. 22:18.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El Descendiente = Jesús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La bendición = el perdón de los pecados.</a:t>
            </a:r>
          </a:p>
          <a:p>
            <a:pPr>
              <a:lnSpc>
                <a:spcPct val="80000"/>
              </a:lnSpc>
            </a:pPr>
            <a:endParaRPr lang="en-GB" sz="200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500" b="1" smtClean="0"/>
              <a:t/>
            </a:r>
            <a:br>
              <a:rPr lang="en-GB" sz="4500" b="1" smtClean="0"/>
            </a:br>
            <a:r>
              <a:rPr lang="en-GB" sz="4500" b="1" smtClean="0"/>
              <a:t/>
            </a:r>
            <a:br>
              <a:rPr lang="en-GB" sz="4500" b="1" smtClean="0"/>
            </a:br>
            <a:r>
              <a:rPr lang="en-GB" sz="4500" b="1" smtClean="0"/>
              <a:t/>
            </a:r>
            <a:br>
              <a:rPr lang="en-GB" sz="4500" b="1" smtClean="0"/>
            </a:br>
            <a:r>
              <a:rPr lang="en-GB" sz="4500" b="1" smtClean="0"/>
              <a:t>Llegando a ser parte del </a:t>
            </a:r>
            <a:br>
              <a:rPr lang="en-GB" sz="4500" b="1" smtClean="0"/>
            </a:br>
            <a:r>
              <a:rPr lang="en-GB" sz="4500" b="1" smtClean="0"/>
              <a:t>Descendiente</a:t>
            </a:r>
            <a:endParaRPr lang="en-GB" sz="45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2200" smtClean="0"/>
              <a:t>Hemos de llegar a ser estrechamente parte de Jesús, a fin de que también sean compartidas con nosotros las promesas que se hicieron al descendiente. Esto se logra por medio del bautismo en Jesús (Rom. 6:3-5); frecuentemente leemos acerca del bautismo </a:t>
            </a:r>
            <a:r>
              <a:rPr lang="en-GB" sz="2200" i="1" smtClean="0"/>
              <a:t>en </a:t>
            </a:r>
            <a:r>
              <a:rPr lang="en-GB" sz="2200" smtClean="0"/>
              <a:t>su nombre (Hechos 2:38; 8:16; 10:48; 19:5). </a:t>
            </a:r>
          </a:p>
          <a:p>
            <a:pPr>
              <a:lnSpc>
                <a:spcPct val="80000"/>
              </a:lnSpc>
            </a:pPr>
            <a:r>
              <a:rPr lang="en-GB" sz="2200" smtClean="0"/>
              <a:t>Gal. 3:27-29: “Porque todos [lit., ‘tantos’] los que habéis sido bautizados en Cristo, de Cristo estáis revestidos. Ya no hay judío ni griego [gentiles]; no hay esclavo ni libre; no hay varón ni mujer;  porque todos vosotros sois uno [por medio de ser] en Cristo Jesús (por el bautismo]. Y si vosotros sois de Cristo, ciertamente linaje de Abraham sois, y herederos según la promesa”.</a:t>
            </a:r>
          </a:p>
          <a:p>
            <a:pPr>
              <a:lnSpc>
                <a:spcPct val="80000"/>
              </a:lnSpc>
            </a:pPr>
            <a:endParaRPr lang="en-GB" sz="22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500" smtClean="0"/>
              <a:t>3.1  Introducción</a:t>
            </a:r>
            <a:br>
              <a:rPr lang="en-GB" sz="4500" smtClean="0"/>
            </a:br>
            <a:endParaRPr lang="en-GB" sz="45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400" smtClean="0"/>
              <a:t>Si abrimos el Nuevo Testamento, el primer libro que leemos es una transcripción del mensaje del evangelio predicado por Mateo. Él empieza en el primer versículo presentando a Jesucristo como el hijo de David e hijo de Abraham, y entonces da una genealogía para demostrar   esto (Lucas hace lo mismo). Esto puede parecer extraño a la primera lectura. El punto es que estos primeros creyentes reconocían que el cumplimiento de las promesas que se hiceron a Abraham y a David son la base del mensaje cristiano. Pablo predicó de la misma forma – el evangelio está  centrado en las promesas (Gal. 3:8). Pablo enseñó “el evangelio de aquella promesa hecha a nuestros padres [judíos]” (Hechos 13:32). </a:t>
            </a:r>
          </a:p>
          <a:p>
            <a:pPr>
              <a:lnSpc>
                <a:spcPct val="90000"/>
              </a:lnSpc>
            </a:pPr>
            <a:endParaRPr lang="en-GB" sz="240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La  continuidad del evangelio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smtClean="0"/>
              <a:t>Los dos componentes de las promesas dadas a Abraham:</a:t>
            </a:r>
          </a:p>
          <a:p>
            <a:r>
              <a:rPr lang="en-GB" sz="2400" b="1" smtClean="0"/>
              <a:t>1. La tierra</a:t>
            </a:r>
          </a:p>
          <a:p>
            <a:r>
              <a:rPr lang="en-GB" sz="2400" b="1" smtClean="0"/>
              <a:t>2. El Descendiente</a:t>
            </a:r>
          </a:p>
          <a:p>
            <a:r>
              <a:rPr lang="en-GB" sz="2400" smtClean="0"/>
              <a:t>Los primeros  cristianos predicaron:-</a:t>
            </a:r>
          </a:p>
          <a:p>
            <a:r>
              <a:rPr lang="en-GB" sz="2400" smtClean="0"/>
              <a:t>1.     “Las cosas referentes al reino de Dios</a:t>
            </a:r>
          </a:p>
          <a:p>
            <a:pPr>
              <a:buFont typeface="Wingdings 2" pitchFamily="18" charset="2"/>
              <a:buNone/>
            </a:pPr>
            <a:r>
              <a:rPr lang="en-GB" sz="2400" smtClean="0"/>
              <a:t> y</a:t>
            </a:r>
          </a:p>
          <a:p>
            <a:r>
              <a:rPr lang="en-GB" sz="2400" smtClean="0"/>
              <a:t>2. El nombre de Jesucristo” (Hechos 8:12).</a:t>
            </a:r>
          </a:p>
          <a:p>
            <a:endParaRPr lang="en-GB" sz="2400" b="1" smtClean="0"/>
          </a:p>
          <a:p>
            <a:endParaRPr lang="en-GB" sz="240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3.5  La Promesa a David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2 Samuel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2200" smtClean="0"/>
              <a:t>“Y cuando tus días se hayan  cumplido y duermas con tus padres, yo levantaré a un descendiente tuyo después de ti, quien procederá de tus entrañas, y estableceré su reino. Él edificará casa a mi nombre, y yo estableceré para siempre el trono de su reino. Yo seré para él padre, y él será para mí hijo. Y si él hace mal, yo le corregiré con vara de hombres y con azotes de hijos de hombres; pero mi misericordia no se apartará de él,  como la aparté de Saúl, a quien quité de delante de ti. Y serán afirmados tu casa y tu reino para siempre delante de tu rostro, y tu trono será establecido eternamente” (vs. 12-16).</a:t>
            </a:r>
          </a:p>
          <a:p>
            <a:pPr>
              <a:lnSpc>
                <a:spcPct val="80000"/>
              </a:lnSpc>
            </a:pPr>
            <a:endParaRPr lang="en-GB" sz="220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Jesús es el Hijo Especial de David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2200" smtClean="0"/>
              <a:t>“Yo soy… el linaje de David”, dijo Jesús  (Apoc. 22:16).</a:t>
            </a:r>
          </a:p>
          <a:p>
            <a:pPr>
              <a:lnSpc>
                <a:spcPct val="80000"/>
              </a:lnSpc>
            </a:pPr>
            <a:r>
              <a:rPr lang="en-GB" sz="2200" smtClean="0"/>
              <a:t>“(Jesús), era del linaje de David según la carne” (Rom. 1:3).</a:t>
            </a:r>
          </a:p>
          <a:p>
            <a:pPr>
              <a:lnSpc>
                <a:spcPct val="80000"/>
              </a:lnSpc>
            </a:pPr>
            <a:r>
              <a:rPr lang="en-GB" sz="2200" smtClean="0"/>
              <a:t>“De la descendencia de éste [de David], y  conforme a la promesa, Dios levantó a Jesús por Salvador a Israel” (Hechos  13:23).</a:t>
            </a:r>
          </a:p>
          <a:p>
            <a:pPr>
              <a:lnSpc>
                <a:spcPct val="80000"/>
              </a:lnSpc>
            </a:pPr>
            <a:r>
              <a:rPr lang="en-GB" sz="2200" smtClean="0"/>
              <a:t>El ángel le dijo a la virgen María respecto a su hijo Jesús: “El Señor Dios le dará el trono de David su padre [su ancestro]... Y su reino no tendrá fin” (Lucas 1:32,33). Esto está aplicando a Jesús la promesa referente al descendiente de David, la cual se halla en 2 Samuel 7:13.</a:t>
            </a:r>
          </a:p>
          <a:p>
            <a:pPr>
              <a:lnSpc>
                <a:spcPct val="80000"/>
              </a:lnSpc>
            </a:pPr>
            <a:endParaRPr lang="en-GB" sz="220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El Nacimiento Virginal de Jesús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400" smtClean="0"/>
              <a:t>“Un descendiente tuyo... quien procederá de tus entrañas… Yo seré para él padre, él será para mí hijo”.      “Del fruto de tu  cuerpo pondré sobre tu trono” (2 Sam. 7:12,14; Sal. 132:10,11). Jesús, el descendiente,  había de ser un descendiente literal y  corporal de David, y sin embargo, tiene a Dios como su Padre. Esto sólo se podría lograr por medio del nacimiento virginal que se describe en el Nuevo Testamento; la madre de Jesús fue María, una descendiente de David (Lucas 1:32), pero él no tuvo padre humano.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La Casa Edificada por Jesús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400" smtClean="0"/>
              <a:t>La frase “Él edificará casa a mi nombre” (2 Sam. 7:13) muestra que Jesús edificará un templo a Dios. La “casa” de Dios es donde él está dispuesto a vivir, y en Isaías 66:1,2 se nos dice que él vendrá a vivir en el corazón de los hombres que sean humildes ante su palabra. Por lo tanto, Jesús está edificando un templo espiritual a Dios para que more en él, compuesto de los verdaderos creyentes. Las descripciones  acerca de Jesús como la piedra angular del templo de Dios (1 Pedro 2:4-8) y acerca de los cristianos como piedras del templo (1 Pedro 2:5)ahora tienen pleno sentido.</a:t>
            </a:r>
          </a:p>
          <a:p>
            <a:pPr>
              <a:lnSpc>
                <a:spcPct val="90000"/>
              </a:lnSpc>
            </a:pPr>
            <a:endParaRPr lang="en-GB" sz="240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Sentado en el trono de David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2400" smtClean="0"/>
              <a:t>“Yo estableceré para siempre el trono de su reino [de Cristo]... Tu casa [de David] y tu reino... Tu trono será establecido eternamente” (2 Sam. 7:13,16 compare Isaías 9:6,7). Se aplica a Jesús en Lucas 1:31-35. Por lo tanto, el reino de Cristo estará basado en el reino de Israel que tuvo David; esto significa que el venidero reino de Dios será un restablecimiento del reino de Israel. Para cumplir esta promesa, Cristo debe reinar en el trono de David, o sede de gobierno. Éste estaba literalmente en Jerusalén. El reino debe ser establecido aquí en la tierra a fin de cumplir estas promesas.</a:t>
            </a:r>
          </a:p>
          <a:p>
            <a:pPr>
              <a:lnSpc>
                <a:spcPct val="80000"/>
              </a:lnSpc>
            </a:pPr>
            <a:endParaRPr lang="en-GB" sz="2400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El Reino</a:t>
            </a:r>
          </a:p>
        </p:txBody>
      </p:sp>
      <p:sp>
        <p:nvSpPr>
          <p:cNvPr id="512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La frase, “Y serán afirmados tu casa y tu reino para siempre delante de tu rostro” (2 Sam. 7:16), sugiere que David sería testigo del establecimiento del eterno reino de Cristo. Por lo tanto, ésta era una promesa indirecta de que él resucitaría al regreso de Cristo, a fin de que pudiera ver con sus propios ojos como se establecía el reino a nivel mundial, reinando Jesús desde Jerusalén.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Forma de pensar errónea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mtClean="0"/>
              <a:t>La cristiandad popular ha adoptado doctrinas que contradicen rotundamente estas maravillosas verdades.</a:t>
            </a:r>
          </a:p>
          <a:p>
            <a:pPr>
              <a:lnSpc>
                <a:spcPct val="90000"/>
              </a:lnSpc>
            </a:pPr>
            <a:r>
              <a:rPr lang="en-GB" smtClean="0"/>
              <a:t>Si Jesús “preexistió” físicamente, es decir, que existió como persona antes de nacer, entonces eso refuta estas promesas de que Jesús sería un descendiente de David. </a:t>
            </a:r>
          </a:p>
          <a:p>
            <a:pPr>
              <a:lnSpc>
                <a:spcPct val="90000"/>
              </a:lnSpc>
            </a:pPr>
            <a:r>
              <a:rPr lang="en-GB" sz="2400" smtClean="0"/>
              <a:t>Si el reino de Dios estará en el cielo, entonces Jesús no puede restablecer el reino de Israel que tuvo David, ni puede reinar desde el trono de David o sede de gobierno. Estas cosas estuvieron literalmente en la tierra, así que su restablecimiento debe efectuarse en el mismo lugar.</a:t>
            </a:r>
          </a:p>
          <a:p>
            <a:pPr>
              <a:lnSpc>
                <a:spcPct val="90000"/>
              </a:lnSpc>
            </a:pPr>
            <a:endParaRPr lang="en-GB" sz="2400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5" name="Oval 7"/>
          <p:cNvSpPr>
            <a:spLocks noChangeArrowheads="1"/>
          </p:cNvSpPr>
          <p:nvPr/>
        </p:nvSpPr>
        <p:spPr bwMode="auto">
          <a:xfrm>
            <a:off x="3276600" y="5181600"/>
            <a:ext cx="2286000" cy="1066800"/>
          </a:xfrm>
          <a:prstGeom prst="ellipse">
            <a:avLst/>
          </a:prstGeom>
          <a:solidFill>
            <a:schemeClr val="folHlink"/>
          </a:solidFill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5400" b="1" i="1">
                <a:effectLst>
                  <a:outerShdw blurRad="38100" dist="38100" dir="2700000" algn="tl">
                    <a:srgbClr val="FFFFFF"/>
                  </a:outerShdw>
                </a:effectLst>
                <a:latin typeface="Constantia" pitchFamily="18" charset="0"/>
              </a:rPr>
              <a:t>¡Sí!</a:t>
            </a:r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2438400" y="4648200"/>
            <a:ext cx="4114800" cy="228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>
              <a:latin typeface="Constantia" pitchFamily="18" charset="0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1600200" y="990600"/>
            <a:ext cx="571500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>
                <a:effectLst>
                  <a:outerShdw blurRad="38100" dist="38100" dir="2700000" algn="tl">
                    <a:srgbClr val="C0C0C0"/>
                  </a:outerShdw>
                </a:effectLst>
                <a:latin typeface="BernhardFashion BT"/>
              </a:rPr>
              <a:t>Los Pactos de la Promesa a Abraham y a David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1447800" y="4191000"/>
            <a:ext cx="6248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1">
                <a:effectLst>
                  <a:outerShdw blurRad="38100" dist="38100" dir="2700000" algn="tl">
                    <a:srgbClr val="C0C0C0"/>
                  </a:outerShdw>
                </a:effectLst>
                <a:latin typeface="BernhardFashion BT"/>
              </a:rPr>
              <a:t>¿Lo incluyen a usted</a:t>
            </a:r>
            <a:r>
              <a:rPr lang="en-US" sz="28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5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400" smtClean="0"/>
              <a:t>Pablo habló del futuro galardón para el  cual estaba preparado para perder todo. “Y ahora, por la esperanza de la promesa que hizo Dios a  nuestros padres… la esperanza de Israel [Hechos 28:20]… por esta esperanza… soy acusado” (Hechos 26:6,7). Él había pasado gran parte de su vida predicando las “buenas nuevas” (el evangelio), y como la promesa que fue hecha a los padres, Dios ha cumplido… en que resucitó a Jesús” (Hechos 13:32,33). Pablo  explicó que la creencia en esas promesas dieron esperanza de resurrección de entre los muertos (Hechos 26:6-8 compare 23:8), un  conocimiento  de la segunda venida de Jesús para juzgar y del reino de Dios que viene (Hechos 24:25; 28:20,31). Debe entenderse desde el principio que la verdadera esperanza cristiana  es “la esperanza de Israel”.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9" name="Text Box 5"/>
          <p:cNvSpPr txBox="1"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en-US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¿Se ofrece a usted?</a:t>
            </a:r>
          </a:p>
        </p:txBody>
      </p:sp>
      <p:sp>
        <p:nvSpPr>
          <p:cNvPr id="82948" name="Oval 4"/>
          <p:cNvSpPr>
            <a:spLocks noGrp="1" noChangeArrowheads="1"/>
          </p:cNvSpPr>
          <p:nvPr>
            <p:ph idx="1"/>
          </p:nvPr>
        </p:nvSpPr>
        <p:spPr>
          <a:xfrm>
            <a:off x="2819400" y="2819400"/>
            <a:ext cx="3352800" cy="1905000"/>
          </a:xfrm>
          <a:prstGeom prst="ellipse">
            <a:avLst/>
          </a:prstGeom>
          <a:solidFill>
            <a:schemeClr val="folHlink"/>
          </a:solidFill>
          <a:ln w="57150">
            <a:solidFill>
              <a:schemeClr val="tx1"/>
            </a:solidFill>
            <a:round/>
          </a:ln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sz="6000" b="1" i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¡Sí!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 animBg="1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73302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/>
              <a:t>www.biblebasicsonline.com</a:t>
            </a:r>
            <a:br>
              <a:rPr lang="en-GB" dirty="0" smtClean="0"/>
            </a:br>
            <a:r>
              <a:rPr lang="en-GB" dirty="0" smtClean="0"/>
              <a:t>www.carelinks.net</a:t>
            </a:r>
            <a:br>
              <a:rPr lang="en-GB" dirty="0" smtClean="0"/>
            </a:br>
            <a:r>
              <a:rPr lang="en-GB" dirty="0" smtClean="0"/>
              <a:t>Email: info@carelinks.net</a:t>
            </a:r>
            <a:br>
              <a:rPr lang="en-GB" dirty="0" smtClean="0"/>
            </a:br>
            <a:endParaRPr lang="en-GB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en-GB" smtClean="0"/>
              <a:t>Estudio 3: Preguntas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1400" smtClean="0"/>
              <a:t>1. 	¿Cuál de las promesas de Dios predice una constante lucha entre el pecadio y los justos?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La promesa a Noé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La promesa en Edén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La promesa a David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La promesa a Abraham. 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2. 	¿Cuáles de las siguientes declaraciones son verdaderas respecto a la promesa en Edén?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La simiente de la serpiente es Lucifer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Cristo y los justos son la simiente de la mujer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Cristo hirió temporalmente a la simiente de la serpiente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La muerte de Cristo hirió a la simiente de la mujer. 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3. 	¿Dónde viviría para siempre la simiente de la mujer?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En el cielo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En la ciudad de Jerusalén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En la tierra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Algunos en el cielo y otros en la tierra. </a:t>
            </a:r>
          </a:p>
          <a:p>
            <a:pPr>
              <a:lnSpc>
                <a:spcPct val="80000"/>
              </a:lnSpc>
            </a:pPr>
            <a:endParaRPr lang="en-GB" sz="1400" smtClean="0"/>
          </a:p>
          <a:p>
            <a:pPr>
              <a:lnSpc>
                <a:spcPct val="80000"/>
              </a:lnSpc>
            </a:pPr>
            <a:endParaRPr lang="en-GB" sz="140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1400" smtClean="0"/>
              <a:t>4. 	¿Qué de lo siguiente se prometió a David?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Que su gran descendiente reinaría para siempre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Que su ‘simiente’ tendría un reino en el cielo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Que la simiente sería el Hijo de Dios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Que su simiente, Jesús, viviría en el cielo antes de nacer en la tierra. 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5. 	¿Cómo podemos llegar a ser la simiente de Abraham?  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	______________________________________________________________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6. 	¿Será alguna vez destruida la tierra?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7. 	¿Cómo prueban las promesas de Dios su respuesta a la pregunta 6?  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______________________________________________________________</a:t>
            </a:r>
          </a:p>
          <a:p>
            <a:pPr>
              <a:lnSpc>
                <a:spcPct val="80000"/>
              </a:lnSpc>
            </a:pPr>
            <a:r>
              <a:rPr lang="en-GB" sz="1400" smtClean="0"/>
              <a:t>8. 	Explique la promesa que se dio en Edén, según Génesis 3:15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en-GB" sz="14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500" smtClean="0"/>
              <a:t>3.2  La Promesa Hecha en Edén</a:t>
            </a:r>
            <a:br>
              <a:rPr lang="en-GB" sz="4500" smtClean="0"/>
            </a:br>
            <a:endParaRPr lang="en-GB" sz="45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6200"/>
          </a:xfrm>
        </p:spPr>
        <p:txBody>
          <a:bodyPr/>
          <a:lstStyle/>
          <a:p>
            <a:endParaRPr lang="en-GB" smtClean="0"/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“Y pondré enemistad [odio, oposición] entre tú y la mujer, y entre tu simiente y la [especial, notable] simiente suya; ésta [la simiente de la mujer] te herirá en la  cabeza, y tú le herirás en el calcañar [en el talón] (Gen. 3:15).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500" smtClean="0"/>
              <a:t>La simiente de la mujer = Jesús y los que estén con él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La simiente especial de Abraham era Jesús (Gal. 3:16), nacido de mujer (Gal. 4:4); si somos en Jesús por medio del bautismo, entonces también somos la “simiente” (Gal. 3:27-29).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La simiente de la serpiente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Aquello o aquellos que tienen la semejanza familiar de la serpiente:</a:t>
            </a:r>
          </a:p>
          <a:p>
            <a:r>
              <a:rPr lang="en-GB" smtClean="0"/>
              <a:t>Distorsionan la palabra de Dios</a:t>
            </a:r>
          </a:p>
          <a:p>
            <a:r>
              <a:rPr lang="en-GB" smtClean="0"/>
              <a:t>mienten</a:t>
            </a:r>
          </a:p>
          <a:p>
            <a:r>
              <a:rPr lang="en-GB" smtClean="0"/>
              <a:t>Conducen a otros al pecado.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La Serpiente Esencial</a:t>
            </a:r>
          </a:p>
        </p:txBody>
      </p:sp>
      <p:pic>
        <p:nvPicPr>
          <p:cNvPr id="22530" name="Content Placeholder 3" descr="satan_search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124200" y="1981200"/>
            <a:ext cx="2895600" cy="42545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3106</TotalTime>
  <Words>2338</Words>
  <Application>Microsoft Office PowerPoint</Application>
  <PresentationFormat>On-screen Show (4:3)</PresentationFormat>
  <Paragraphs>138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9" baseType="lpstr">
      <vt:lpstr>Constantia</vt:lpstr>
      <vt:lpstr>Arial</vt:lpstr>
      <vt:lpstr>Calibri</vt:lpstr>
      <vt:lpstr>Wingdings 2</vt:lpstr>
      <vt:lpstr>BernhardFashion BT</vt:lpstr>
      <vt:lpstr>Times New Roman</vt:lpstr>
      <vt:lpstr>Flow</vt:lpstr>
      <vt:lpstr>Slide 1</vt:lpstr>
      <vt:lpstr>www.biblebasicsonline.com www.carelinks.net Email: info@carelinks.net </vt:lpstr>
      <vt:lpstr>3.1  Introducción </vt:lpstr>
      <vt:lpstr>Slide 4</vt:lpstr>
      <vt:lpstr>3.2  La Promesa Hecha en Edén </vt:lpstr>
      <vt:lpstr>Slide 6</vt:lpstr>
      <vt:lpstr>La simiente de la mujer = Jesús y los que estén con él</vt:lpstr>
      <vt:lpstr>La simiente de la serpiente</vt:lpstr>
      <vt:lpstr>La Serpiente Esencial</vt:lpstr>
      <vt:lpstr>El conflicto</vt:lpstr>
      <vt:lpstr>Slide 11</vt:lpstr>
      <vt:lpstr>El conflicto en la cruz</vt:lpstr>
      <vt:lpstr>El conflicto en el presente</vt:lpstr>
      <vt:lpstr>3.3  La Promesa a Noé</vt:lpstr>
      <vt:lpstr>Slide 15</vt:lpstr>
      <vt:lpstr>La tierra no será destruida. </vt:lpstr>
      <vt:lpstr>3.4  La Promesa a Abraham </vt:lpstr>
      <vt:lpstr>Slide 18</vt:lpstr>
      <vt:lpstr>Slide 19</vt:lpstr>
      <vt:lpstr>Slide 20</vt:lpstr>
      <vt:lpstr>El Viaje de Abraham</vt:lpstr>
      <vt:lpstr> La Tierra de Promisión</vt:lpstr>
      <vt:lpstr>Slide 23</vt:lpstr>
      <vt:lpstr>Abraham no recibió la Tierra Prometida</vt:lpstr>
      <vt:lpstr>LA PROMESA  A ABRAHAM</vt:lpstr>
      <vt:lpstr>Slide 26</vt:lpstr>
      <vt:lpstr>El Descendiente</vt:lpstr>
      <vt:lpstr>La Simiente o descendiente especial era Jesús</vt:lpstr>
      <vt:lpstr>   Llegando a ser parte del  Descendiente</vt:lpstr>
      <vt:lpstr>La  continuidad del evangelio</vt:lpstr>
      <vt:lpstr>3.5  La Promesa a David</vt:lpstr>
      <vt:lpstr>2 Samuel 7</vt:lpstr>
      <vt:lpstr>Jesús es el Hijo Especial de David</vt:lpstr>
      <vt:lpstr>El Nacimiento Virginal de Jesús</vt:lpstr>
      <vt:lpstr>La Casa Edificada por Jesús</vt:lpstr>
      <vt:lpstr>Sentado en el trono de David</vt:lpstr>
      <vt:lpstr>El Reino</vt:lpstr>
      <vt:lpstr>Forma de pensar errónea</vt:lpstr>
      <vt:lpstr>Slide 39</vt:lpstr>
      <vt:lpstr>¿Se ofrece a usted?</vt:lpstr>
      <vt:lpstr>www.biblebasicsonline.com www.carelinks.net Email: info@carelinks.net </vt:lpstr>
      <vt:lpstr>Estudio 3: Preguntas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</dc:creator>
  <cp:lastModifiedBy>John</cp:lastModifiedBy>
  <cp:revision>44</cp:revision>
  <dcterms:created xsi:type="dcterms:W3CDTF">2012-04-15T06:33:01Z</dcterms:created>
  <dcterms:modified xsi:type="dcterms:W3CDTF">2012-06-27T18:04:27Z</dcterms:modified>
</cp:coreProperties>
</file>