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2" r:id="rId3"/>
    <p:sldId id="263" r:id="rId4"/>
    <p:sldId id="264" r:id="rId5"/>
    <p:sldId id="265" r:id="rId6"/>
    <p:sldId id="260" r:id="rId7"/>
    <p:sldId id="269" r:id="rId8"/>
    <p:sldId id="272" r:id="rId9"/>
    <p:sldId id="270" r:id="rId10"/>
    <p:sldId id="271" r:id="rId11"/>
    <p:sldId id="261" r:id="rId12"/>
    <p:sldId id="267" r:id="rId13"/>
    <p:sldId id="273" r:id="rId14"/>
    <p:sldId id="274" r:id="rId15"/>
    <p:sldId id="275" r:id="rId16"/>
    <p:sldId id="277" r:id="rId17"/>
    <p:sldId id="276" r:id="rId18"/>
    <p:sldId id="266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154EC1-5959-4584-9358-3B5715A8AC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89330-6540-472A-9994-7FCD0E77DFD3}" type="datetimeFigureOut">
              <a:rPr lang="en-GB"/>
              <a:pPr>
                <a:defRPr/>
              </a:pPr>
              <a:t>05/08/2012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1F048-87FD-4FA8-AC33-086BC57E6A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D6DAE-302A-4815-81BE-D4E8DDAFC680}" type="datetimeFigureOut">
              <a:rPr lang="en-GB"/>
              <a:pPr>
                <a:defRPr/>
              </a:pPr>
              <a:t>05/08/2012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5FD6E-A962-45F1-B596-55F217A634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178FC-D4E8-4C74-A14B-CCDDA8BBC68B}" type="datetimeFigureOut">
              <a:rPr lang="en-GB"/>
              <a:pPr>
                <a:defRPr/>
              </a:pPr>
              <a:t>05/08/2012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E884F7-6E5D-4421-BDD9-436FC8CF4E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827BE-D9EF-4BDC-9CB0-1D8E1F022D6F}" type="datetimeFigureOut">
              <a:rPr lang="en-GB"/>
              <a:pPr>
                <a:defRPr/>
              </a:pPr>
              <a:t>05/08/2012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2A86B-B16D-4553-9285-5394CE2189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F2812-52D1-4D4A-8C0C-33656A70C214}" type="datetimeFigureOut">
              <a:rPr lang="en-GB"/>
              <a:pPr>
                <a:defRPr/>
              </a:pPr>
              <a:t>05/08/2012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0D251-E96F-4A13-899C-8D1F7EB875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7BA8C-277C-40A3-B756-7E0994BB4449}" type="datetimeFigureOut">
              <a:rPr lang="en-GB"/>
              <a:pPr>
                <a:defRPr/>
              </a:pPr>
              <a:t>05/08/2012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64CF3-41D1-48AF-924F-5C4E849461D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CBED7-5F82-48FB-AD52-8055334F5EAA}" type="datetimeFigureOut">
              <a:rPr lang="en-GB"/>
              <a:pPr>
                <a:defRPr/>
              </a:pPr>
              <a:t>05/08/2012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873D86-83A1-4A6F-B5A3-0708A9ECFE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EFE28-EBC6-493E-8157-75CA8B7A05BD}" type="datetimeFigureOut">
              <a:rPr lang="en-GB"/>
              <a:pPr>
                <a:defRPr/>
              </a:pPr>
              <a:t>05/08/2012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73DA8-D043-43B9-8A89-4DFE47BA52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EDBA5F-FC46-4184-ACAA-F5837B99F7D7}" type="datetimeFigureOut">
              <a:rPr lang="en-GB"/>
              <a:pPr>
                <a:defRPr/>
              </a:pPr>
              <a:t>05/08/2012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DD0890-3039-4EBC-B87D-F92C3CAA59E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CA928-AB40-487B-93C1-50094C16FC54}" type="datetimeFigureOut">
              <a:rPr lang="en-GB"/>
              <a:pPr>
                <a:defRPr/>
              </a:pPr>
              <a:t>05/08/2012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F7BE6-A706-44F5-AB7D-0FC91AEE77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88FFE-6E3F-455C-9CA2-C6CD8E72BD07}" type="datetimeFigureOut">
              <a:rPr lang="en-GB"/>
              <a:pPr>
                <a:defRPr/>
              </a:pPr>
              <a:t>05/08/2012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620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225" y="5648325"/>
            <a:ext cx="549275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BB94983-7421-49D3-8FC6-B090202BE9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7456" y="4048919"/>
            <a:ext cx="23669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738" y="1646237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681017FF-C6A3-4A26-B8ED-0CA0871073B8}" type="datetimeFigureOut">
              <a:rPr lang="en-GB"/>
              <a:pPr>
                <a:defRPr/>
              </a:pPr>
              <a:t>05/08/2012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00ADDC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738AC8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539750" y="2636838"/>
            <a:ext cx="7543800" cy="259397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sz="54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Podstawy Biblii</a:t>
            </a:r>
            <a:r>
              <a:rPr lang="en-GB" sz="54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GB" sz="54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GB" sz="54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Stud</a:t>
            </a:r>
            <a:r>
              <a:rPr lang="pl-PL" sz="5400" b="1" dirty="0" err="1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ium</a:t>
            </a:r>
            <a:r>
              <a:rPr lang="en-GB" sz="54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9</a:t>
            </a:r>
            <a:br>
              <a:rPr lang="en-GB" sz="54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GB" sz="54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br>
              <a:rPr lang="en-GB" sz="54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pl-PL" sz="6000" b="1" dirty="0" smtClean="0">
                <a:solidFill>
                  <a:srgbClr val="942A8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Dzieło Jezusa</a:t>
            </a:r>
            <a:r>
              <a:rPr lang="en-GB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GB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GB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sz="36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Wszystkie pokarmy są czyste</a:t>
            </a:r>
            <a:endParaRPr lang="en-GB" sz="36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​Jezus wyraźnie wyjaśnił, że nic co człowiek je nie może go duchowo skazić. Jedynie to, co pochodzi z jego serca jest tym, co go kala (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Mk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7:15-23). „Tak uznał (Jezus) wszystkie potrawy są czyste" (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Mk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7:19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BT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). Piotr w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Dz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10:14,15, a później Paweł nauczyli się tej samej lekcji: „Wiem, i przekonany jestem w Panu Jezusie, że nie ma niczego, co by samo przez się było nieczyste" (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Rz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14:14). </a:t>
            </a:r>
            <a:endParaRPr lang="en-GB" dirty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Nasze podejście do pokarmów „nie zbliża nas do Boga”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GB" dirty="0">
                <a:latin typeface="Arial" pitchFamily="34" charset="0"/>
                <a:cs typeface="Arial" pitchFamily="34" charset="0"/>
              </a:rPr>
              <a:t>1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Ko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8:8). 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Odstępczy chrześcijanie mieli nauczać „ przyjmowania pokarmów, które stworzył Bóg, aby wierzący oraz ci, którzy poznali prawdę, pożywali je z dziękczynieniem” (1 Tm 4:3). 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sz="36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9.5  </a:t>
            </a:r>
            <a:r>
              <a:rPr lang="pl-PL" sz="36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Sabat</a:t>
            </a:r>
            <a:r>
              <a:rPr lang="en-GB" sz="36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GB" sz="36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GB" sz="36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2291" name="Content Placeholder 3" descr="DSC0006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466975" y="1600200"/>
            <a:ext cx="3600450" cy="4800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5775"/>
            <a:ext cx="7620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sz="36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Sabat: Znak Pomiędzy Bogiem a Izraelem</a:t>
            </a:r>
            <a:endParaRPr lang="en-GB" sz="36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2012950"/>
            <a:ext cx="7620000" cy="4800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GB" dirty="0" err="1" smtClean="0">
                <a:latin typeface="Arial" pitchFamily="34" charset="0"/>
                <a:cs typeface="Arial" pitchFamily="34" charset="0"/>
              </a:rPr>
              <a:t>Sabat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był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szczególnym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„znakiem między Mną (Bogiem) a nimi (Izraelem), aby poznano, że Ja jestem Jahwe, który ich uświęca”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Eze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20:12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BT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).</a:t>
            </a:r>
            <a:r>
              <a:rPr lang="en-GB" dirty="0">
                <a:latin typeface="Arial" pitchFamily="34" charset="0"/>
                <a:cs typeface="Arial" pitchFamily="34" charset="0"/>
              </a:rPr>
              <a:t> 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Jako taki nigdy nie miał być wiążący dla pogan (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nie-Żydów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). „Pan dał wam [nie całej ludzkości] sabat” (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Eze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16:29). „Ogłosiłeś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(Ty Boże)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im (Izraelowi) swój święty sabat”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Neh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9:14). 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sz="36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Sabat </a:t>
            </a:r>
            <a:r>
              <a:rPr lang="pl-PL" sz="3600" b="1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przestał obowiązywać</a:t>
            </a:r>
            <a:endParaRPr lang="en-GB" sz="3600" b="1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Paweł określa c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hr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ześcijan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, którzy wrócili do zachowywania części Prawa Mojżeszowego np. sabatu, </a:t>
            </a:r>
            <a:r>
              <a:rPr lang="pl-PL" dirty="0">
                <a:latin typeface="Arial" pitchFamily="34" charset="0"/>
                <a:cs typeface="Arial" pitchFamily="34" charset="0"/>
              </a:rPr>
              <a:t>jako powracających do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„słabych </a:t>
            </a:r>
            <a:r>
              <a:rPr lang="pl-PL" dirty="0">
                <a:latin typeface="Arial" pitchFamily="34" charset="0"/>
                <a:cs typeface="Arial" pitchFamily="34" charset="0"/>
              </a:rPr>
              <a:t>i nędznych żywiołów, którym ponownie, jak dawniej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służyć chcecie?  ​</a:t>
            </a:r>
            <a:r>
              <a:rPr lang="pl-PL" dirty="0">
                <a:latin typeface="Arial" pitchFamily="34" charset="0"/>
                <a:cs typeface="Arial" pitchFamily="34" charset="0"/>
              </a:rPr>
              <a:t>Zachowujecie dni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(np. sabat) i </a:t>
            </a:r>
            <a:r>
              <a:rPr lang="pl-PL" dirty="0">
                <a:latin typeface="Arial" pitchFamily="34" charset="0"/>
                <a:cs typeface="Arial" pitchFamily="34" charset="0"/>
              </a:rPr>
              <a:t>miesiące, i pory roku, i lata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! (tzn. </a:t>
            </a:r>
            <a:r>
              <a:rPr lang="pl-PL" dirty="0">
                <a:latin typeface="Arial" pitchFamily="34" charset="0"/>
                <a:cs typeface="Arial" pitchFamily="34" charset="0"/>
              </a:rPr>
              <a:t>święta żydowskie).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​</a:t>
            </a:r>
            <a:r>
              <a:rPr lang="pl-PL" dirty="0">
                <a:latin typeface="Arial" pitchFamily="34" charset="0"/>
                <a:cs typeface="Arial" pitchFamily="34" charset="0"/>
              </a:rPr>
              <a:t>Boję się, że może nadaremnie mozoliłem się nad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wami” (Gal 4:9-11).</a:t>
            </a:r>
            <a:endParaRPr lang="pl-PL" dirty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endParaRPr lang="pl-PL" dirty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sz="36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Sabat i zbawienie</a:t>
            </a:r>
            <a:endParaRPr lang="en-GB" sz="36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Zachowywanie sabatu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nie jest istotne dla zbawienia: „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​</a:t>
            </a:r>
            <a:r>
              <a:rPr lang="pl-PL" dirty="0">
                <a:latin typeface="Arial" pitchFamily="34" charset="0"/>
                <a:cs typeface="Arial" pitchFamily="34" charset="0"/>
              </a:rPr>
              <a:t>Jeden robi różnicę między dniem a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dniem (tzn. nadaje im duchowe znaczenie), </a:t>
            </a:r>
            <a:r>
              <a:rPr lang="pl-PL" dirty="0">
                <a:latin typeface="Arial" pitchFamily="34" charset="0"/>
                <a:cs typeface="Arial" pitchFamily="34" charset="0"/>
              </a:rPr>
              <a:t>drugi zaś każdy dzień ocenia jednakowo; niechaj każdy pozostanie przy swoim zdaniu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. ​</a:t>
            </a:r>
            <a:r>
              <a:rPr lang="pl-PL" dirty="0">
                <a:latin typeface="Arial" pitchFamily="34" charset="0"/>
                <a:cs typeface="Arial" pitchFamily="34" charset="0"/>
              </a:rPr>
              <a:t>Kto przestrzega dnia, dla Pana przestrzega; kto je, dla Pana je, dziękuje bowiem Bogu; a kto nie je, dla Pana nie je, i dziękuje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Bogu” (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Rz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14:5,6). </a:t>
            </a:r>
          </a:p>
          <a:p>
            <a:pPr marL="114300" indent="0"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None/>
              <a:defRPr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50" y="274638"/>
            <a:ext cx="8291513" cy="164147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sz="36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Nie ma różnicy pomiędzy Dziesięcioma Przykazaniami a „Prawem Mojżesza”</a:t>
            </a:r>
            <a:endParaRPr lang="en-GB" sz="36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88" y="2276475"/>
            <a:ext cx="8229600" cy="381635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Dziesięć przykazań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włączając te o przestrzeganiu sabatu, było częścią Starego Przymierza, które zostało zniesione przez Chrystusa: Bóg „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oznajmił </a:t>
            </a:r>
            <a:r>
              <a:rPr lang="pl-PL" dirty="0">
                <a:latin typeface="Arial" pitchFamily="34" charset="0"/>
                <a:cs typeface="Arial" pitchFamily="34" charset="0"/>
              </a:rPr>
              <a:t>wam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(Izraelowi) swoje </a:t>
            </a:r>
            <a:r>
              <a:rPr lang="pl-PL" dirty="0">
                <a:latin typeface="Arial" pitchFamily="34" charset="0"/>
                <a:cs typeface="Arial" pitchFamily="34" charset="0"/>
              </a:rPr>
              <a:t>przymierze, które nakazał wam zachowywać: dziesięć słów, które wypisał na dwóch kamiennych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tablicach” (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Pwt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4:13).</a:t>
            </a:r>
            <a:r>
              <a:rPr lang="en-GB" dirty="0">
                <a:latin typeface="Arial" pitchFamily="34" charset="0"/>
                <a:cs typeface="Arial" pitchFamily="34" charset="0"/>
              </a:rPr>
              <a:t> 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dirty="0">
                <a:latin typeface="Arial" pitchFamily="34" charset="0"/>
                <a:cs typeface="Arial" pitchFamily="34" charset="0"/>
              </a:rPr>
              <a:t>Bóg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„spisał </a:t>
            </a:r>
            <a:r>
              <a:rPr lang="pl-PL" dirty="0">
                <a:latin typeface="Arial" pitchFamily="34" charset="0"/>
                <a:cs typeface="Arial" pitchFamily="34" charset="0"/>
              </a:rPr>
              <a:t>na tablicach słowa przymierza, dziesięcioro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słów” (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Wj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34:28).</a:t>
            </a:r>
            <a:r>
              <a:rPr lang="en-GB" dirty="0">
                <a:latin typeface="Arial" pitchFamily="34" charset="0"/>
                <a:cs typeface="Arial" pitchFamily="34" charset="0"/>
              </a:rPr>
              <a:t>  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GB" dirty="0" err="1" smtClean="0">
                <a:latin typeface="Arial" pitchFamily="34" charset="0"/>
                <a:cs typeface="Arial" pitchFamily="34" charset="0"/>
              </a:rPr>
              <a:t>Heb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9:4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mówi o „tablicach przymierza”. Dziesięć przykazań napisane było na kamiennych tablicach i składało się na „(stare) przymierze”. 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sz="36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Stare Przymierze zastąpione Nowym Przymierzem</a:t>
            </a:r>
            <a:endParaRPr lang="en-GB" sz="36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60563"/>
            <a:ext cx="7620000" cy="413226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Pa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weł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mówi, że jesteśmy „uwolnieni od zakonu… przestarzałej litery” (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Rz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7:6). </a:t>
            </a:r>
            <a:endParaRPr lang="en-GB" dirty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„​</a:t>
            </a:r>
            <a:r>
              <a:rPr lang="pl-PL" dirty="0">
                <a:latin typeface="Arial" pitchFamily="34" charset="0"/>
                <a:cs typeface="Arial" pitchFamily="34" charset="0"/>
              </a:rPr>
              <a:t>Albowiem ganiąc ich, mówi: Oto idą dni, mówi Pan, A zawrę z domem Izraela i z domem Judy przymierze nowe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. Nie </a:t>
            </a:r>
            <a:r>
              <a:rPr lang="pl-PL" dirty="0">
                <a:latin typeface="Arial" pitchFamily="34" charset="0"/>
                <a:cs typeface="Arial" pitchFamily="34" charset="0"/>
              </a:rPr>
              <a:t>takie przymierze, jakie zawarłem z ich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ojcami… ​</a:t>
            </a:r>
            <a:r>
              <a:rPr lang="pl-PL" dirty="0">
                <a:latin typeface="Arial" pitchFamily="34" charset="0"/>
                <a:cs typeface="Arial" pitchFamily="34" charset="0"/>
              </a:rPr>
              <a:t>Takie zaś jest przymierze, które zawrę z domem Izraela Po upływie owych dni, mówi Pan: Prawa moje włożę w ich umysły I na sercach ich wypiszę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je… ​</a:t>
            </a:r>
            <a:r>
              <a:rPr lang="pl-PL" dirty="0">
                <a:latin typeface="Arial" pitchFamily="34" charset="0"/>
                <a:cs typeface="Arial" pitchFamily="34" charset="0"/>
              </a:rPr>
              <a:t>Gdy mówi: Nowe, to uznał pierwsze za przedawnione; a to, co się przedawnia i starzeje, bliskie jest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zaniku” (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Heb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8:8-13). </a:t>
            </a:r>
            <a:endParaRPr lang="en-GB" dirty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sz="32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Pozostałe dziewięć przykazań, które zostało powtórzone w Nowym Testamencie</a:t>
            </a:r>
            <a:endParaRPr lang="en-GB" sz="32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7620000" cy="4483968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GB" dirty="0">
                <a:latin typeface="Arial" pitchFamily="34" charset="0"/>
                <a:cs typeface="Arial" pitchFamily="34" charset="0"/>
              </a:rPr>
              <a:t> 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Pierwsze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-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4:6; 1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J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5:21; 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4:10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GB" dirty="0">
                <a:latin typeface="Arial" pitchFamily="34" charset="0"/>
                <a:cs typeface="Arial" pitchFamily="34" charset="0"/>
              </a:rPr>
              <a:t> 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Drugie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- 1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Ko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10:14;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z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1:25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GB" dirty="0">
                <a:latin typeface="Arial" pitchFamily="34" charset="0"/>
                <a:cs typeface="Arial" pitchFamily="34" charset="0"/>
              </a:rPr>
              <a:t> 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Trzecie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-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Ja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5:12; 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5:34,35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GB" dirty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Czwarte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SABAT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… N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IE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POWTÓRZONY</a:t>
            </a:r>
            <a:endParaRPr lang="en-GB" dirty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GB" dirty="0">
                <a:latin typeface="Arial" pitchFamily="34" charset="0"/>
                <a:cs typeface="Arial" pitchFamily="34" charset="0"/>
              </a:rPr>
              <a:t> 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Piąte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-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6:1,2;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Kol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3:20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GB" dirty="0">
                <a:latin typeface="Arial" pitchFamily="34" charset="0"/>
                <a:cs typeface="Arial" pitchFamily="34" charset="0"/>
              </a:rPr>
              <a:t> 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Szóste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- 1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J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3:15; 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5:21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GB" dirty="0">
                <a:latin typeface="Arial" pitchFamily="34" charset="0"/>
                <a:cs typeface="Arial" pitchFamily="34" charset="0"/>
              </a:rPr>
              <a:t> 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Siódme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-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Heb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13:4; 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5:27,28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GB" dirty="0">
                <a:latin typeface="Arial" pitchFamily="34" charset="0"/>
                <a:cs typeface="Arial" pitchFamily="34" charset="0"/>
              </a:rPr>
              <a:t> 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Ósme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-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z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2:21; 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4:28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GB" dirty="0">
                <a:latin typeface="Arial" pitchFamily="34" charset="0"/>
                <a:cs typeface="Arial" pitchFamily="34" charset="0"/>
              </a:rPr>
              <a:t> 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Dziewiąte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-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Kol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3:9;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4:25; 2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3:3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GB" dirty="0">
                <a:latin typeface="Arial" pitchFamily="34" charset="0"/>
                <a:cs typeface="Arial" pitchFamily="34" charset="0"/>
              </a:rPr>
              <a:t> 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Dziesiąte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-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5:3; 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Kol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3:5.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7620000" cy="1143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dirty="0" smtClean="0"/>
              <a:t>Stud</a:t>
            </a:r>
            <a:r>
              <a:rPr lang="pl-PL" dirty="0" err="1" smtClean="0"/>
              <a:t>ium</a:t>
            </a:r>
            <a:r>
              <a:rPr lang="en-GB" dirty="0" smtClean="0"/>
              <a:t> </a:t>
            </a:r>
            <a:r>
              <a:rPr lang="en-GB" dirty="0"/>
              <a:t>9: </a:t>
            </a:r>
            <a:r>
              <a:rPr lang="pl-PL" dirty="0" smtClean="0">
                <a:latin typeface="Cambria" panose="02040503050406030204" pitchFamily="18" charset="0"/>
                <a:ea typeface="Tahoma" pitchFamily="34" charset="0"/>
                <a:cs typeface="Tahoma" pitchFamily="34" charset="0"/>
              </a:rPr>
              <a:t>Pytania</a:t>
            </a:r>
            <a:endParaRPr lang="en-GB" dirty="0">
              <a:latin typeface="Cambria" panose="02040503050406030204" pitchFamily="18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052513"/>
            <a:ext cx="3657600" cy="459105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sz="1600" dirty="0">
                <a:latin typeface="Arial" pitchFamily="34" charset="0"/>
                <a:cs typeface="Arial" pitchFamily="34" charset="0"/>
              </a:rPr>
              <a:t>1. Dlaczego śmierć Chrystusa bardziej niż jakiegokolwiek 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innego człowieka </a:t>
            </a:r>
            <a:r>
              <a:rPr lang="pl-PL" sz="1600" dirty="0">
                <a:latin typeface="Arial" pitchFamily="34" charset="0"/>
                <a:cs typeface="Arial" pitchFamily="34" charset="0"/>
              </a:rPr>
              <a:t>potrzebna byłą dla naszego zbawienia?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sz="1600" dirty="0">
                <a:latin typeface="Arial" pitchFamily="34" charset="0"/>
                <a:cs typeface="Arial" pitchFamily="34" charset="0"/>
              </a:rPr>
              <a:t>2. Dlaczego ofiary dokonywane ze zwierząt dla naszego 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zbawienia nie </a:t>
            </a:r>
            <a:r>
              <a:rPr lang="pl-PL" sz="1600" dirty="0">
                <a:latin typeface="Arial" pitchFamily="34" charset="0"/>
                <a:cs typeface="Arial" pitchFamily="34" charset="0"/>
              </a:rPr>
              <a:t>wystarczyły do zmazania grzechu?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sz="1600" dirty="0">
                <a:latin typeface="Arial" pitchFamily="34" charset="0"/>
                <a:cs typeface="Arial" pitchFamily="34" charset="0"/>
              </a:rPr>
              <a:t>3. Czy Jezus był naszym 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przedstawicielem </a:t>
            </a:r>
            <a:r>
              <a:rPr lang="pl-PL" sz="1600" dirty="0">
                <a:latin typeface="Arial" pitchFamily="34" charset="0"/>
                <a:cs typeface="Arial" pitchFamily="34" charset="0"/>
              </a:rPr>
              <a:t>czy też zmarł 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zamiast nas</a:t>
            </a:r>
            <a:r>
              <a:rPr lang="pl-PL" sz="1600" dirty="0">
                <a:latin typeface="Arial" pitchFamily="34" charset="0"/>
                <a:cs typeface="Arial" pitchFamily="34" charset="0"/>
              </a:rPr>
              <a:t>?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sz="1600" dirty="0">
                <a:latin typeface="Arial" pitchFamily="34" charset="0"/>
                <a:cs typeface="Arial" pitchFamily="34" charset="0"/>
              </a:rPr>
              <a:t>4. Które z następujących zdań są 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prawdziwe:</a:t>
            </a:r>
          </a:p>
          <a:p>
            <a:pPr lvl="1"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sz="14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pl-PL" sz="1400" dirty="0">
                <a:latin typeface="Arial" pitchFamily="34" charset="0"/>
                <a:cs typeface="Arial" pitchFamily="34" charset="0"/>
              </a:rPr>
              <a:t>) Chrystus umarł zamiast nas.</a:t>
            </a:r>
          </a:p>
          <a:p>
            <a:pPr lvl="1"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sz="1400" dirty="0">
                <a:latin typeface="Arial" pitchFamily="34" charset="0"/>
                <a:cs typeface="Arial" pitchFamily="34" charset="0"/>
              </a:rPr>
              <a:t>b) Chrystus reprezentował nas więc Bóg przez wzgląd na niego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może nam </a:t>
            </a:r>
            <a:r>
              <a:rPr lang="pl-PL" sz="1400" dirty="0">
                <a:latin typeface="Arial" pitchFamily="34" charset="0"/>
                <a:cs typeface="Arial" pitchFamily="34" charset="0"/>
              </a:rPr>
              <a:t>przebaczyć.</a:t>
            </a:r>
          </a:p>
          <a:p>
            <a:pPr lvl="1"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sz="1400" dirty="0">
                <a:latin typeface="Arial" pitchFamily="34" charset="0"/>
                <a:cs typeface="Arial" pitchFamily="34" charset="0"/>
              </a:rPr>
              <a:t>c) Chrystus był taki jak my, ale nie reprezentował nas</a:t>
            </a:r>
          </a:p>
          <a:p>
            <a:pPr lvl="1"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sz="1400" dirty="0">
                <a:latin typeface="Arial" pitchFamily="34" charset="0"/>
                <a:cs typeface="Arial" pitchFamily="34" charset="0"/>
              </a:rPr>
              <a:t>d) Śmierć Chrystusa oznacza, że Bóg nie będzie już nikogo winić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za grzech</a:t>
            </a:r>
            <a:r>
              <a:rPr lang="pl-PL" sz="1400" dirty="0">
                <a:latin typeface="Arial" pitchFamily="34" charset="0"/>
                <a:cs typeface="Arial" pitchFamily="34" charset="0"/>
              </a:rPr>
              <a:t>.</a:t>
            </a:r>
            <a:endParaRPr lang="en-GB" sz="1400" dirty="0">
              <a:latin typeface="Arial" pitchFamily="34" charset="0"/>
              <a:cs typeface="Arial" pitchFamily="34" charset="0"/>
            </a:endParaRPr>
          </a:p>
          <a:p>
            <a:pPr marL="411480" lvl="1" indent="0" fontAlgn="auto">
              <a:lnSpc>
                <a:spcPct val="85000"/>
              </a:lnSpc>
              <a:spcAft>
                <a:spcPts val="0"/>
              </a:spcAft>
              <a:buNone/>
              <a:defRPr/>
            </a:pPr>
            <a:endParaRPr lang="en-GB" sz="1600" dirty="0"/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endParaRPr lang="en-GB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7538" y="1052513"/>
            <a:ext cx="3657600" cy="459105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sz="1600" dirty="0">
                <a:latin typeface="Arial" pitchFamily="34" charset="0"/>
                <a:cs typeface="Arial" pitchFamily="34" charset="0"/>
              </a:rPr>
              <a:t>5. Czy Chrystus zyskał coś dla siebie umierając?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sz="1600" dirty="0">
                <a:latin typeface="Arial" pitchFamily="34" charset="0"/>
                <a:cs typeface="Arial" pitchFamily="34" charset="0"/>
              </a:rPr>
              <a:t>6. Kiedy Chrystus umarł na krzyżu:</a:t>
            </a:r>
          </a:p>
          <a:p>
            <a:pPr lvl="1"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sz="1400" dirty="0" smtClean="0">
                <a:latin typeface="Arial" pitchFamily="34" charset="0"/>
                <a:cs typeface="Arial" pitchFamily="34" charset="0"/>
              </a:rPr>
              <a:t>a) Przestały </a:t>
            </a:r>
            <a:r>
              <a:rPr lang="pl-PL" sz="1400" dirty="0">
                <a:latin typeface="Arial" pitchFamily="34" charset="0"/>
                <a:cs typeface="Arial" pitchFamily="34" charset="0"/>
              </a:rPr>
              <a:t>obowiązywać pomniejsze polecenia Prawa</a:t>
            </a:r>
          </a:p>
          <a:p>
            <a:pPr lvl="1"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sz="1400" dirty="0">
                <a:latin typeface="Arial" pitchFamily="34" charset="0"/>
                <a:cs typeface="Arial" pitchFamily="34" charset="0"/>
              </a:rPr>
              <a:t>Mojżeszowego ale nie dziesięć przykazań.</a:t>
            </a:r>
          </a:p>
          <a:p>
            <a:pPr lvl="1"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sz="1400" dirty="0" smtClean="0">
                <a:latin typeface="Arial" pitchFamily="34" charset="0"/>
                <a:cs typeface="Arial" pitchFamily="34" charset="0"/>
              </a:rPr>
              <a:t>b) Przestało </a:t>
            </a:r>
            <a:r>
              <a:rPr lang="pl-PL" sz="1400" dirty="0">
                <a:latin typeface="Arial" pitchFamily="34" charset="0"/>
                <a:cs typeface="Arial" pitchFamily="34" charset="0"/>
              </a:rPr>
              <a:t>obowiązywać całe Prawo Mojżeszowe łącznie z</a:t>
            </a:r>
          </a:p>
          <a:p>
            <a:pPr lvl="1"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sz="1400" dirty="0">
                <a:latin typeface="Arial" pitchFamily="34" charset="0"/>
                <a:cs typeface="Arial" pitchFamily="34" charset="0"/>
              </a:rPr>
              <a:t>dziesięcioma przykazaniami.</a:t>
            </a:r>
          </a:p>
          <a:p>
            <a:pPr lvl="1"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sz="1400" dirty="0" smtClean="0">
                <a:latin typeface="Arial" pitchFamily="34" charset="0"/>
                <a:cs typeface="Arial" pitchFamily="34" charset="0"/>
              </a:rPr>
              <a:t>c) Przestało </a:t>
            </a:r>
            <a:r>
              <a:rPr lang="pl-PL" sz="1400" dirty="0">
                <a:latin typeface="Arial" pitchFamily="34" charset="0"/>
                <a:cs typeface="Arial" pitchFamily="34" charset="0"/>
              </a:rPr>
              <a:t>obowiązywać całe Prawo Mojżeszowe z wyjątkiem</a:t>
            </a:r>
          </a:p>
          <a:p>
            <a:pPr lvl="1"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sz="1400" dirty="0">
                <a:latin typeface="Arial" pitchFamily="34" charset="0"/>
                <a:cs typeface="Arial" pitchFamily="34" charset="0"/>
              </a:rPr>
              <a:t>przestrzegania świąt żydowskich.</a:t>
            </a:r>
          </a:p>
          <a:p>
            <a:pPr lvl="1"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sz="1400" dirty="0" smtClean="0">
                <a:latin typeface="Arial" pitchFamily="34" charset="0"/>
                <a:cs typeface="Arial" pitchFamily="34" charset="0"/>
              </a:rPr>
              <a:t>d) Nie </a:t>
            </a:r>
            <a:r>
              <a:rPr lang="pl-PL" sz="1400" dirty="0">
                <a:latin typeface="Arial" pitchFamily="34" charset="0"/>
                <a:cs typeface="Arial" pitchFamily="34" charset="0"/>
              </a:rPr>
              <a:t>miało to wpływu na Prawo Mojżeszowe.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sz="1600" dirty="0">
                <a:latin typeface="Arial" pitchFamily="34" charset="0"/>
                <a:cs typeface="Arial" pitchFamily="34" charset="0"/>
              </a:rPr>
              <a:t>7. Czy powinniśmy przestrzegać sabatu dzisiaj?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sz="1600" dirty="0">
                <a:latin typeface="Arial" pitchFamily="34" charset="0"/>
                <a:cs typeface="Arial" pitchFamily="34" charset="0"/>
              </a:rPr>
              <a:t>8. Uzasadnij twoją odpowiedź na pytanie 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7.</a:t>
            </a:r>
            <a:endParaRPr lang="en-GB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925" y="1652588"/>
            <a:ext cx="7954963" cy="4800600"/>
          </a:xfrm>
        </p:spPr>
        <p:txBody>
          <a:bodyPr rtlCol="0">
            <a:noAutofit/>
          </a:bodyPr>
          <a:lstStyle/>
          <a:p>
            <a:endParaRPr lang="pl-PL" b="1" dirty="0" smtClean="0"/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Był on „kuszony tak jak my, różnica w tym jedynie, że nie grzeszył” (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Heb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4:15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NTSterna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).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On „nie znał grzechu”. „Grzechu w nim nie ma”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GB" dirty="0">
                <a:latin typeface="Arial" pitchFamily="34" charset="0"/>
                <a:cs typeface="Arial" pitchFamily="34" charset="0"/>
              </a:rPr>
              <a:t>2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Ko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5:21; 1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Jn</a:t>
            </a:r>
            <a:r>
              <a:rPr lang="en-GB" dirty="0">
                <a:latin typeface="Arial" pitchFamily="34" charset="0"/>
                <a:cs typeface="Arial" pitchFamily="34" charset="0"/>
              </a:rPr>
              <a:t> 3:5).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„On grzechu nie popełnił ani nie znaleziono zdrady w jego ustach”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(1 P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2:22).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„Święty, niewinny, niesplamiony, odłączony od grzeszników”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(Heb 7:26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NTPD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).</a:t>
            </a:r>
            <a:endParaRPr lang="en-GB" dirty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Stąd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: </a:t>
            </a:r>
            <a:endParaRPr lang="en-GB" dirty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Je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zus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był objawieniem Boga w ciele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(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1Tm </a:t>
            </a:r>
            <a:r>
              <a:rPr lang="en-GB" dirty="0">
                <a:latin typeface="Arial" pitchFamily="34" charset="0"/>
                <a:cs typeface="Arial" pitchFamily="34" charset="0"/>
              </a:rPr>
              <a:t>3:16); 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„Obrazem Boga niewidzialnego”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Kol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1:15). 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„Kto mnie widział,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widział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Ojca”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Jn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14:9).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88925" y="476672"/>
            <a:ext cx="7620000" cy="1439441"/>
          </a:xfrm>
          <a:prstGeom prst="rect">
            <a:avLst/>
          </a:prstGeom>
        </p:spPr>
        <p:txBody>
          <a:bodyPr anchor="ctr"/>
          <a:lstStyle>
            <a:lvl1pPr algn="ctr" defTabSz="914400" eaLnBrk="1" latinLnBrk="0" hangingPunct="1">
              <a:buNone/>
              <a:defRPr sz="3600" b="1" cap="none" spc="-100" baseline="0">
                <a:ln>
                  <a:noFill/>
                </a:ln>
                <a:solidFill>
                  <a:schemeClr val="accent4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endParaRPr lang="pl-PL" dirty="0" smtClean="0"/>
          </a:p>
          <a:p>
            <a:pPr>
              <a:defRPr/>
            </a:pPr>
            <a:r>
              <a:rPr lang="en-GB" dirty="0" smtClean="0"/>
              <a:t>9.1  </a:t>
            </a:r>
            <a:r>
              <a:rPr lang="pl-PL" dirty="0" smtClean="0"/>
              <a:t>Zwycięstwo Jezusa</a:t>
            </a:r>
            <a:endParaRPr lang="en-GB" dirty="0"/>
          </a:p>
          <a:p>
            <a:pPr>
              <a:defRPr/>
            </a:pPr>
            <a:r>
              <a:rPr lang="en-GB" dirty="0" smtClean="0"/>
              <a:t>Je</a:t>
            </a:r>
            <a:r>
              <a:rPr lang="pl-PL" dirty="0" err="1" smtClean="0"/>
              <a:t>zus</a:t>
            </a:r>
            <a:r>
              <a:rPr lang="pl-PL" dirty="0" smtClean="0"/>
              <a:t> nigdy nie zgrzeszył</a:t>
            </a: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Je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zus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był naszym przedstawicielem i „dlatego musiał we wszystkim upodobnić się do braci” (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Heb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2:17), „aby z łaski Bożej za wszystkich śmierci skosztował” (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Heb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2:9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BG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). Kiedy grzeszymy – np. gniewamy się – Bóg może nam przebaczyć jeśli jesteśmy „w Chrystusie” (Ef 4:32). Jest tak dlatego, że Bóg porównuje nas do Chrystusa, który był takim samym człowiekiem jak my, również kuszonym by zgrzeszyć – np. gniewać się – ale który pokonał wszelką pokusę. Tak więc Bóg może przebaczyć nam nasz grzech z tego względu, że jesteśmy w Chrystusie i przypisana jest nam jego sprawiedliwość. To, że Chrystus jest naszym przedstawicielem jest więc środkiem dzięki któremu Bóg może okazać nam swą łaskę zachowując przy tym swą sprawiedliwość. </a:t>
            </a:r>
            <a:endParaRPr lang="en-GB" dirty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sz="32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9.3  </a:t>
            </a:r>
            <a:r>
              <a:rPr lang="en-GB" sz="32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Je</a:t>
            </a:r>
            <a:r>
              <a:rPr lang="pl-PL" sz="3200" b="1" dirty="0" err="1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zus</a:t>
            </a:r>
            <a:r>
              <a:rPr lang="pl-PL" sz="32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jako nasz przedstawiciel</a:t>
            </a:r>
            <a:endParaRPr lang="en-GB" sz="32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sz="36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Je</a:t>
            </a:r>
            <a:r>
              <a:rPr lang="pl-PL" sz="3600" b="1" dirty="0" err="1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zus</a:t>
            </a:r>
            <a:r>
              <a:rPr lang="pl-PL" sz="36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nie był naszym zastępcą</a:t>
            </a:r>
            <a:endParaRPr lang="en-GB" sz="36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Jeśli Chrystus umarł zamiast nas, wówczas my nie powinniśmy umierać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.</a:t>
            </a:r>
            <a:endParaRPr lang="en-GB" dirty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Zbawienie możliwe jest dzięki śmierci ORAZ zmartwychwstaniu Chrystusa, nie zaś samej tylko jego śmierci. </a:t>
            </a:r>
            <a:r>
              <a:rPr lang="en-GB" dirty="0">
                <a:latin typeface="Arial" pitchFamily="34" charset="0"/>
                <a:cs typeface="Arial" pitchFamily="34" charset="0"/>
              </a:rPr>
              <a:t>  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GB" dirty="0" err="1" smtClean="0">
                <a:latin typeface="Arial" pitchFamily="34" charset="0"/>
                <a:cs typeface="Arial" pitchFamily="34" charset="0"/>
              </a:rPr>
              <a:t>Chr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ystus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„umarł za nas” tylko raz. Teoria zastępstwa oznacza, że musiałby on umierać za każdego z nas z osobna. </a:t>
            </a:r>
            <a:endParaRPr lang="en-GB" dirty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„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Chr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ystus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umarł </a:t>
            </a:r>
            <a:r>
              <a:rPr lang="pl-PL" i="1" dirty="0" smtClean="0">
                <a:latin typeface="Arial" pitchFamily="34" charset="0"/>
                <a:cs typeface="Arial" pitchFamily="34" charset="0"/>
              </a:rPr>
              <a:t>za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g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re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ckie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i="1" dirty="0" err="1" smtClean="0">
                <a:latin typeface="Arial" pitchFamily="34" charset="0"/>
                <a:cs typeface="Arial" pitchFamily="34" charset="0"/>
              </a:rPr>
              <a:t>uper</a:t>
            </a:r>
            <a:r>
              <a:rPr lang="en-GB" dirty="0">
                <a:latin typeface="Arial" pitchFamily="34" charset="0"/>
                <a:cs typeface="Arial" pitchFamily="34" charset="0"/>
              </a:rPr>
              <a:t>]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nas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”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. Gdyby Chrystus umarł zamiast nas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użytoby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greckiego słowa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anti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. Jednak w żadnym z biblijnych fragmentów mówiących o śmierci Jezusa za nas nie użyto tego słowa. 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l-PL" sz="36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Opinie innych</a:t>
            </a:r>
            <a:endParaRPr lang="en-GB" sz="36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en-GB" dirty="0">
                <a:latin typeface="Arial" pitchFamily="34" charset="0"/>
                <a:cs typeface="Arial" pitchFamily="34" charset="0"/>
              </a:rPr>
              <a:t>John A.T. Robinson,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były biskup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Woolwich</a:t>
            </a:r>
            <a:r>
              <a:rPr lang="en-GB" dirty="0">
                <a:latin typeface="Arial" pitchFamily="34" charset="0"/>
                <a:cs typeface="Arial" pitchFamily="34" charset="0"/>
              </a:rPr>
              <a:t>: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„Autorzy Nowego Testamentu nigdy nie mówili, że Bóg karze Chrystusa. Chrystus jest naszym przedstawicielem, nie naszym zastępcą. Jego dzieło zawsze jest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na rzecz nas (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uper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) nie zamiast nas (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anti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). On umarł dla grzechu, nie żebyśmy nie musieli umierać (jako nasz zastępca), ale właśnie po to, żebyśmy mogli umrzeć (jako nasz reprezentant)” (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Wrestling </a:t>
            </a:r>
            <a:r>
              <a:rPr lang="en-GB" dirty="0">
                <a:latin typeface="Arial" pitchFamily="34" charset="0"/>
                <a:cs typeface="Arial" pitchFamily="34" charset="0"/>
              </a:rPr>
              <a:t>With Romans (London: SCM, 1979), p. 48).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sz="36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9.4  </a:t>
            </a:r>
            <a:r>
              <a:rPr lang="en-GB" sz="36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Je</a:t>
            </a:r>
            <a:r>
              <a:rPr lang="pl-PL" sz="3600" b="1" dirty="0" err="1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zus</a:t>
            </a:r>
            <a:r>
              <a:rPr lang="pl-PL" sz="36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i Prawo Mojżesza</a:t>
            </a:r>
            <a:endParaRPr lang="en-GB" sz="36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288" y="1268413"/>
            <a:ext cx="7620000" cy="114300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pl-PL" sz="28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Prawo Mojżesza przestało obowiązywać</a:t>
            </a:r>
            <a:endParaRPr lang="en-GB" sz="28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68313" y="2276475"/>
            <a:ext cx="7620000" cy="4800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„Ze zmianą bowiem kapłaństwa (z Lewickiego na Chrystusowe) musi też nastąpić zmiana Prawa”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(Heb 7:12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BT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). 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Chrystus „zostaje nim [kapłanem] nie na mocy przepisu Prawa o naturalnym pochodzeniu (tzn. że ktoś mógł być kapłanem tylko dlatego, że był potomkiem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Lewiego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), ale mocą niezniszczalnego życia”, które zostało mu darowane z powodu jego doskonałej ofiary (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Heb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7:16 BP). Stąd, „poprzednie przykazanie (tzn. Prawo Mojżesza) zostaje usunięte z powodu jego słabości i nieużyteczności, gdyż zakon nie przywiódł niczego </a:t>
            </a:r>
            <a:r>
              <a:rPr lang="pl-PL" smtClean="0">
                <a:latin typeface="Arial" pitchFamily="34" charset="0"/>
                <a:cs typeface="Arial" pitchFamily="34" charset="0"/>
              </a:rPr>
              <a:t>do doskonałości,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z drugiej zaś strony wzbudzona zostaje lepsza nadzieja”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(Heb 7:18,19).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pl-PL" sz="32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Posłuszeństwo Prawu nie może zbawić</a:t>
            </a:r>
            <a:endParaRPr lang="en-GB" sz="32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„Przez zakon nikt nie zostaje usprawiedliwiony przed Bogiem, … bo: Sprawiedliwy z wiary żyć będzie”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(Gal </a:t>
            </a:r>
            <a:r>
              <a:rPr lang="en-GB" dirty="0">
                <a:latin typeface="Arial" pitchFamily="34" charset="0"/>
                <a:cs typeface="Arial" pitchFamily="34" charset="0"/>
              </a:rPr>
              <a:t>3:11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por.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Hab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>
                <a:latin typeface="Arial" pitchFamily="34" charset="0"/>
                <a:cs typeface="Arial" pitchFamily="34" charset="0"/>
              </a:rPr>
              <a:t>2:4).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„Bo wszyscy, którzy polegają na uczynkach zakonu są pod przekleństwem, napisano bowiem: Przeklęty każdy, kto nie wytrwa w pełnieniu wszystkiego, co jest napisane w księdze zakonu”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(Gal 3:10).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sz="2000" dirty="0" smtClean="0">
                <a:latin typeface="Arial" pitchFamily="34" charset="0"/>
                <a:cs typeface="Arial" pitchFamily="34" charset="0"/>
              </a:rPr>
              <a:t>Jakiekolwiek próby uzyskania zbawienia przez przestrzeganie Prawa, muszą być związane z przestrzeganiem całego Prawa, inaczej jesteśmy automatycznie potępieni za jego nieprzestrzeganie. (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Gal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3:10).</a:t>
            </a:r>
          </a:p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sz="2000" dirty="0" smtClean="0">
                <a:latin typeface="Arial" pitchFamily="34" charset="0"/>
                <a:cs typeface="Arial" pitchFamily="34" charset="0"/>
              </a:rPr>
              <a:t>„Człowiek osiąga usprawiedliwienie nie przez przestrzeganie Prawa za pomocą uczynków, lecz jedynie przez wiarę w Jezusa Chrystusa… by osiągnąć usprawiedliwienie z wiary w Jezusa Chrystusa, nie przez wypełnianie Prawa za pomocą uczynków, jako że przez wypełnianie Prawa za pomocą uczynków nikt nie osiągnie usprawiedliwienia… w Prawie nikt nie osiąga usprawiedliwienia przed Bogiem… każdy, kto uwierzy, jest przez Niego usprawiedliwiony ze wszystkich [grzechów], z których nie mogliście zostać usprawiedliwieni w Prawie Mojżeszowym” (Gal 2:16; 3:11; </a:t>
            </a:r>
            <a:r>
              <a:rPr lang="pl-PL" sz="2000" dirty="0" err="1" smtClean="0">
                <a:latin typeface="Arial" pitchFamily="34" charset="0"/>
                <a:cs typeface="Arial" pitchFamily="34" charset="0"/>
              </a:rPr>
              <a:t>Dz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 13:39 </a:t>
            </a:r>
            <a:r>
              <a:rPr lang="pl-PL" sz="2000" dirty="0" err="1" smtClean="0">
                <a:latin typeface="Arial" pitchFamily="34" charset="0"/>
                <a:cs typeface="Arial" pitchFamily="34" charset="0"/>
              </a:rPr>
              <a:t>BT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). </a:t>
            </a:r>
            <a:endParaRPr lang="en-GB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pl-PL" sz="32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Posłuszeństwo Prawu nie może zbawić </a:t>
            </a:r>
            <a:r>
              <a:rPr lang="pl-PL" sz="3200" b="1" dirty="0" err="1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cd</a:t>
            </a:r>
            <a:r>
              <a:rPr lang="pl-PL" sz="32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en-GB" sz="3200" b="1" dirty="0">
              <a:solidFill>
                <a:schemeClr val="accent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pl-PL" sz="32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Kolosan</a:t>
            </a:r>
            <a:r>
              <a:rPr lang="en-GB" sz="3200" b="1" dirty="0" smtClean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GB" sz="3200" b="1" dirty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Clr>
                <a:schemeClr val="accent2">
                  <a:lumMod val="50000"/>
                </a:schemeClr>
              </a:buClr>
              <a:buSzPct val="80000"/>
              <a:buFont typeface="Wingdings" pitchFamily="2" charset="2"/>
              <a:buChar char="v"/>
              <a:defRPr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Przez swoją śmierć Chrystus wymazał „obciążający nas list dłużny, który się zwracał przeciwko nam ze swoimi wymaganiami (w związku z naszą niezdolnością przestrzegania Prawa), i usunął go, przybiwszy go do krzyża; … ​Niechże was tedy nikt nie sądzi z powodu pokarmu i napoju albo z powodu święta lub nowiu księżyca bądź sabatu. ​Wszystko to są tylko cienie rzeczy przyszłych; rzeczywistością natomiast jest Chrystus”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Kol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2:14-17). 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1192</TotalTime>
  <Words>1325</Words>
  <Application>Microsoft Office PowerPoint</Application>
  <PresentationFormat>On-screen Show (4:3)</PresentationFormat>
  <Paragraphs>82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Cambria</vt:lpstr>
      <vt:lpstr>Tahoma</vt:lpstr>
      <vt:lpstr>Wingdings</vt:lpstr>
      <vt:lpstr>Adjacency</vt:lpstr>
      <vt:lpstr>Podstawy Biblii Studium 9   Dzieło Jezusa </vt:lpstr>
      <vt:lpstr>PowerPoint Presentation</vt:lpstr>
      <vt:lpstr>9.3  Jezus jako nasz przedstawiciel</vt:lpstr>
      <vt:lpstr>Jezus nie był naszym zastępcą</vt:lpstr>
      <vt:lpstr>Opinie innych</vt:lpstr>
      <vt:lpstr>9.4  Jezus i Prawo Mojżesza</vt:lpstr>
      <vt:lpstr>Posłuszeństwo Prawu nie może zbawić</vt:lpstr>
      <vt:lpstr>Posłuszeństwo Prawu nie może zbawić cd.</vt:lpstr>
      <vt:lpstr>Kolosan 2</vt:lpstr>
      <vt:lpstr>Wszystkie pokarmy są czyste</vt:lpstr>
      <vt:lpstr>9.5  Sabat </vt:lpstr>
      <vt:lpstr>Sabat: Znak Pomiędzy Bogiem a Izraelem</vt:lpstr>
      <vt:lpstr>Sabat przestał obowiązywać</vt:lpstr>
      <vt:lpstr>Sabat i zbawienie</vt:lpstr>
      <vt:lpstr>Nie ma różnicy pomiędzy Dziesięcioma Przykazaniami a „Prawem Mojżesza”</vt:lpstr>
      <vt:lpstr>Stare Przymierze zastąpione Nowym Przymierzem</vt:lpstr>
      <vt:lpstr>Pozostałe dziewięć przykazań, które zostało powtórzone w Nowym Testamencie</vt:lpstr>
      <vt:lpstr>Studium 9: Pytania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</dc:creator>
  <cp:lastModifiedBy>Artur</cp:lastModifiedBy>
  <cp:revision>40</cp:revision>
  <dcterms:created xsi:type="dcterms:W3CDTF">2012-04-16T19:41:35Z</dcterms:created>
  <dcterms:modified xsi:type="dcterms:W3CDTF">2012-08-05T14:56:30Z</dcterms:modified>
</cp:coreProperties>
</file>