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64" r:id="rId3"/>
    <p:sldId id="274" r:id="rId4"/>
    <p:sldId id="275" r:id="rId5"/>
    <p:sldId id="276" r:id="rId6"/>
    <p:sldId id="257" r:id="rId7"/>
    <p:sldId id="277" r:id="rId8"/>
    <p:sldId id="278" r:id="rId9"/>
    <p:sldId id="265" r:id="rId10"/>
    <p:sldId id="279" r:id="rId11"/>
    <p:sldId id="281" r:id="rId12"/>
    <p:sldId id="280" r:id="rId13"/>
    <p:sldId id="282" r:id="rId14"/>
    <p:sldId id="283" r:id="rId15"/>
    <p:sldId id="258" r:id="rId16"/>
    <p:sldId id="266" r:id="rId17"/>
    <p:sldId id="284" r:id="rId18"/>
    <p:sldId id="285" r:id="rId19"/>
    <p:sldId id="286" r:id="rId20"/>
    <p:sldId id="287" r:id="rId21"/>
    <p:sldId id="288" r:id="rId22"/>
    <p:sldId id="289" r:id="rId23"/>
    <p:sldId id="267" r:id="rId24"/>
    <p:sldId id="290" r:id="rId25"/>
    <p:sldId id="291" r:id="rId26"/>
    <p:sldId id="292" r:id="rId27"/>
    <p:sldId id="293" r:id="rId28"/>
    <p:sldId id="273" r:id="rId29"/>
    <p:sldId id="296" r:id="rId30"/>
    <p:sldId id="259" r:id="rId31"/>
    <p:sldId id="268" r:id="rId32"/>
    <p:sldId id="260" r:id="rId33"/>
    <p:sldId id="324" r:id="rId34"/>
    <p:sldId id="261" r:id="rId35"/>
    <p:sldId id="294" r:id="rId36"/>
    <p:sldId id="297" r:id="rId37"/>
    <p:sldId id="327" r:id="rId38"/>
    <p:sldId id="295" r:id="rId39"/>
    <p:sldId id="325" r:id="rId40"/>
    <p:sldId id="269" r:id="rId41"/>
    <p:sldId id="298" r:id="rId42"/>
    <p:sldId id="299" r:id="rId43"/>
    <p:sldId id="300" r:id="rId44"/>
    <p:sldId id="301" r:id="rId45"/>
    <p:sldId id="302" r:id="rId46"/>
    <p:sldId id="303" r:id="rId47"/>
    <p:sldId id="270" r:id="rId48"/>
    <p:sldId id="304" r:id="rId49"/>
    <p:sldId id="305" r:id="rId50"/>
    <p:sldId id="271" r:id="rId51"/>
    <p:sldId id="306" r:id="rId52"/>
    <p:sldId id="307" r:id="rId53"/>
    <p:sldId id="308" r:id="rId54"/>
    <p:sldId id="309" r:id="rId55"/>
    <p:sldId id="310" r:id="rId56"/>
    <p:sldId id="272" r:id="rId57"/>
    <p:sldId id="311" r:id="rId58"/>
    <p:sldId id="317" r:id="rId59"/>
    <p:sldId id="312" r:id="rId60"/>
    <p:sldId id="313" r:id="rId61"/>
    <p:sldId id="314" r:id="rId62"/>
    <p:sldId id="315" r:id="rId63"/>
    <p:sldId id="316" r:id="rId64"/>
    <p:sldId id="318" r:id="rId65"/>
    <p:sldId id="319" r:id="rId66"/>
    <p:sldId id="320" r:id="rId67"/>
    <p:sldId id="326" r:id="rId68"/>
    <p:sldId id="321" r:id="rId69"/>
    <p:sldId id="322" r:id="rId70"/>
    <p:sldId id="32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1756" autoAdjust="0"/>
  </p:normalViewPr>
  <p:slideViewPr>
    <p:cSldViewPr>
      <p:cViewPr varScale="1">
        <p:scale>
          <a:sx n="67" d="100"/>
          <a:sy n="67" d="100"/>
        </p:scale>
        <p:origin x="-1230" y="-96"/>
      </p:cViewPr>
      <p:guideLst>
        <p:guide orient="horz" pos="2160"/>
        <p:guide pos="2880"/>
      </p:guideLst>
    </p:cSldViewPr>
  </p:slideViewPr>
  <p:outlineViewPr>
    <p:cViewPr>
      <p:scale>
        <a:sx n="33" d="100"/>
        <a:sy n="33" d="100"/>
      </p:scale>
      <p:origin x="0" y="446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ACC51-AC2B-474E-8781-A2354E8A92A6}" type="datetimeFigureOut">
              <a:rPr lang="en-GB" smtClean="0"/>
              <a:pPr/>
              <a:t>23/06/2012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11025-36D4-4C0C-ACBB-463D4B3FED4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D7ABD-D9D0-4FB1-A2F8-71D952ED21E9}" type="slidenum">
              <a:rPr lang="en-US" altLang="ko-KR"/>
              <a:pPr/>
              <a:t>6</a:t>
            </a:fld>
            <a:endParaRPr lang="en-US" altLang="ko-K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None/>
            </a:pPr>
            <a:endParaRPr lang="en-US"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C01CA-1607-4682-97C5-5444C8C07095}" type="slidenum">
              <a:rPr lang="en-US" altLang="ko-KR"/>
              <a:pPr/>
              <a:t>15</a:t>
            </a:fld>
            <a:endParaRPr lang="en-US" altLang="ko-K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E08A0-5BD7-4A5A-ADC0-1E6CFC57BF5F}" type="slidenum">
              <a:rPr lang="en-US" altLang="ko-KR"/>
              <a:pPr/>
              <a:t>30</a:t>
            </a:fld>
            <a:endParaRPr lang="en-US" altLang="ko-K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90000"/>
              </a:lnSpc>
              <a:buFontTx/>
              <a:buChar char="•"/>
            </a:pPr>
            <a:r>
              <a:rPr lang="en-US" altLang="ko-KR" dirty="0" smtClean="0"/>
              <a:t>   .</a:t>
            </a:r>
            <a:endParaRPr lang="en-US"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2C10-F97F-4BB1-8149-0AB85A29F336}" type="slidenum">
              <a:rPr lang="en-US" altLang="ko-KR"/>
              <a:pPr/>
              <a:t>32</a:t>
            </a:fld>
            <a:endParaRPr lang="en-US" altLang="ko-K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ko-KR" dirty="0"/>
          </a:p>
          <a:p>
            <a:endParaRPr lang="en-US" altLang="ko-K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A8684-0023-4783-B89A-AE99E8C25319}" type="slidenum">
              <a:rPr lang="en-US" altLang="ko-KR"/>
              <a:pPr/>
              <a:t>34</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pl-PL" altLang="ko-KR" sz="1000" dirty="0" smtClean="0"/>
              <a:t>Mamy więc tutaj jeszcze raz tę tabelę:</a:t>
            </a:r>
          </a:p>
          <a:p>
            <a:pPr>
              <a:lnSpc>
                <a:spcPct val="90000"/>
              </a:lnSpc>
            </a:pPr>
            <a:endParaRPr lang="en-US" altLang="ko-KR" sz="1000" dirty="0"/>
          </a:p>
          <a:p>
            <a:pPr rtl="0"/>
            <a:r>
              <a:rPr lang="pl-PL" altLang="ko-KR" sz="1000" dirty="0" smtClean="0"/>
              <a:t>UMRZYJ</a:t>
            </a:r>
            <a:r>
              <a:rPr lang="pl-PL" altLang="ko-KR" sz="1000" baseline="0" dirty="0" smtClean="0"/>
              <a:t> DLA SIEBIE</a:t>
            </a:r>
            <a:r>
              <a:rPr lang="en-US" altLang="ko-KR" sz="1000" dirty="0"/>
              <a:t/>
            </a:r>
            <a:br>
              <a:rPr lang="en-US" altLang="ko-KR" sz="1000" dirty="0"/>
            </a:br>
            <a:r>
              <a:rPr lang="pl-PL" altLang="ko-KR" sz="1000" b="0" dirty="0" smtClean="0"/>
              <a:t>K</a:t>
            </a:r>
            <a:r>
              <a:rPr lang="en-US" altLang="ko-KR" sz="1000" b="0" dirty="0" err="1" smtClean="0"/>
              <a:t>ol</a:t>
            </a:r>
            <a:r>
              <a:rPr lang="en-US" altLang="ko-KR" sz="1000" b="0" dirty="0" smtClean="0"/>
              <a:t> </a:t>
            </a:r>
            <a:r>
              <a:rPr lang="en-US" altLang="ko-KR" sz="1000" b="0" dirty="0"/>
              <a:t>3:3  </a:t>
            </a:r>
            <a:r>
              <a:rPr lang="pl-PL" altLang="ko-KR" sz="1000" b="0" dirty="0" smtClean="0"/>
              <a:t>„</a:t>
            </a:r>
            <a:r>
              <a:rPr lang="pl-PL" sz="1200" kern="1200" baseline="0" dirty="0" smtClean="0">
                <a:solidFill>
                  <a:schemeClr val="tx1"/>
                </a:solidFill>
                <a:latin typeface="+mn-lt"/>
                <a:ea typeface="+mn-ea"/>
                <a:cs typeface="+mn-cs"/>
              </a:rPr>
              <a:t>Umarliście bowiem, a życie wasze jest ukryte wraz z Chrystusem w Bogu”.</a:t>
            </a:r>
            <a:endParaRPr lang="en-US" altLang="ko-KR" sz="1000" dirty="0"/>
          </a:p>
          <a:p>
            <a:pPr rtl="0"/>
            <a:r>
              <a:rPr lang="pl-PL" altLang="ko-KR" sz="1000" dirty="0" smtClean="0"/>
              <a:t>K</a:t>
            </a:r>
            <a:r>
              <a:rPr lang="en-US" altLang="ko-KR" sz="1000" dirty="0" err="1" smtClean="0"/>
              <a:t>ol</a:t>
            </a:r>
            <a:r>
              <a:rPr lang="en-US" altLang="ko-KR" sz="1000" dirty="0" smtClean="0"/>
              <a:t> </a:t>
            </a:r>
            <a:r>
              <a:rPr lang="en-US" altLang="ko-KR" sz="1000" dirty="0"/>
              <a:t>3:4  </a:t>
            </a:r>
            <a:r>
              <a:rPr lang="pl-PL" sz="1200" kern="1200" baseline="0" dirty="0" smtClean="0">
                <a:solidFill>
                  <a:schemeClr val="tx1"/>
                </a:solidFill>
                <a:latin typeface="+mn-lt"/>
                <a:ea typeface="+mn-ea"/>
                <a:cs typeface="+mn-cs"/>
              </a:rPr>
              <a:t>​„Gdy się Chrystus, który jest życiem naszym, okaże, wtedy się i wy okażecie razem z nim w chwale”.</a:t>
            </a:r>
            <a:endParaRPr lang="en-US" altLang="ko-KR" sz="1000" dirty="0"/>
          </a:p>
          <a:p>
            <a:pPr rtl="0"/>
            <a:r>
              <a:rPr lang="pl-PL" altLang="ko-KR" sz="1000" dirty="0" smtClean="0"/>
              <a:t>K</a:t>
            </a:r>
            <a:r>
              <a:rPr lang="en-US" altLang="ko-KR" sz="1000" dirty="0" err="1" smtClean="0"/>
              <a:t>ol</a:t>
            </a:r>
            <a:r>
              <a:rPr lang="en-US" altLang="ko-KR" sz="1000" dirty="0" smtClean="0"/>
              <a:t> </a:t>
            </a:r>
            <a:r>
              <a:rPr lang="en-US" altLang="ko-KR" sz="1000" dirty="0"/>
              <a:t>3:5  </a:t>
            </a:r>
            <a:r>
              <a:rPr lang="pl-PL" altLang="ko-KR" sz="1000" dirty="0" smtClean="0"/>
              <a:t>„</a:t>
            </a:r>
            <a:r>
              <a:rPr lang="pl-PL" sz="1200" kern="1200" baseline="0" dirty="0" smtClean="0">
                <a:solidFill>
                  <a:schemeClr val="tx1"/>
                </a:solidFill>
                <a:latin typeface="+mn-lt"/>
                <a:ea typeface="+mn-ea"/>
                <a:cs typeface="+mn-cs"/>
              </a:rPr>
              <a:t>Umartwiajcie tedy to, co w waszych członkach jest ziemskiego: wszeteczeństwo, nieczystość, namiętność, złą pożądliwość i chciwość, która jest bałwochwalstwem”.</a:t>
            </a:r>
            <a:endParaRPr lang="en-US" altLang="ko-KR" sz="1000" dirty="0"/>
          </a:p>
          <a:p>
            <a:pPr>
              <a:lnSpc>
                <a:spcPct val="90000"/>
              </a:lnSpc>
            </a:pPr>
            <a:endParaRPr lang="en-US" altLang="ko-KR" sz="1000" dirty="0"/>
          </a:p>
          <a:p>
            <a:pPr>
              <a:lnSpc>
                <a:spcPct val="90000"/>
              </a:lnSpc>
            </a:pPr>
            <a:r>
              <a:rPr lang="pl-PL" altLang="ko-KR" sz="1000" dirty="0" smtClean="0"/>
              <a:t>NARODZONY</a:t>
            </a:r>
            <a:r>
              <a:rPr lang="pl-PL" altLang="ko-KR" sz="1000" baseline="0" dirty="0" smtClean="0"/>
              <a:t> NA NOWO</a:t>
            </a:r>
            <a:endParaRPr lang="en-US" altLang="ko-KR" sz="1000" dirty="0"/>
          </a:p>
          <a:p>
            <a:pPr rtl="0"/>
            <a:r>
              <a:rPr lang="pl-PL" altLang="ko-KR" sz="1000" dirty="0" err="1" smtClean="0"/>
              <a:t>Jn</a:t>
            </a:r>
            <a:r>
              <a:rPr lang="en-US" altLang="ko-KR" sz="1000" dirty="0" smtClean="0"/>
              <a:t> </a:t>
            </a:r>
            <a:r>
              <a:rPr lang="en-US" altLang="ko-KR" sz="1000" dirty="0"/>
              <a:t>3:3  </a:t>
            </a:r>
            <a:r>
              <a:rPr lang="pl-PL" altLang="ko-KR" sz="1000" dirty="0" smtClean="0"/>
              <a:t>„</a:t>
            </a:r>
            <a:r>
              <a:rPr lang="pl-PL" sz="1200" kern="1200" baseline="0" dirty="0" smtClean="0">
                <a:solidFill>
                  <a:schemeClr val="tx1"/>
                </a:solidFill>
                <a:latin typeface="+mn-lt"/>
                <a:ea typeface="+mn-ea"/>
                <a:cs typeface="+mn-cs"/>
              </a:rPr>
              <a:t>Odpowiadając Jezus, rzekł mu: Zaprawdę, </a:t>
            </a:r>
            <a:r>
              <a:rPr lang="pl-PL" sz="1200" kern="1200" baseline="0" dirty="0" err="1" smtClean="0">
                <a:solidFill>
                  <a:schemeClr val="tx1"/>
                </a:solidFill>
                <a:latin typeface="+mn-lt"/>
                <a:ea typeface="+mn-ea"/>
                <a:cs typeface="+mn-cs"/>
              </a:rPr>
              <a:t>zaprawdę</a:t>
            </a:r>
            <a:r>
              <a:rPr lang="pl-PL" sz="1200" kern="1200" baseline="0" dirty="0" smtClean="0">
                <a:solidFill>
                  <a:schemeClr val="tx1"/>
                </a:solidFill>
                <a:latin typeface="+mn-lt"/>
                <a:ea typeface="+mn-ea"/>
                <a:cs typeface="+mn-cs"/>
              </a:rPr>
              <a:t>, powiadam ci, jeśli się kto nie narodzi na nowo, nie może ujrzeć Królestwa Bożego”.</a:t>
            </a:r>
            <a:r>
              <a:rPr lang="en-US" altLang="ko-KR" sz="1000" dirty="0" smtClean="0"/>
              <a:t> </a:t>
            </a:r>
            <a:endParaRPr lang="en-US" altLang="ko-KR" sz="1000" dirty="0"/>
          </a:p>
          <a:p>
            <a:pPr>
              <a:lnSpc>
                <a:spcPct val="90000"/>
              </a:lnSpc>
            </a:pPr>
            <a:endParaRPr lang="en-US" altLang="ko-KR" sz="1000" dirty="0"/>
          </a:p>
          <a:p>
            <a:pPr>
              <a:lnSpc>
                <a:spcPct val="90000"/>
              </a:lnSpc>
            </a:pPr>
            <a:r>
              <a:rPr lang="pl-PL" altLang="ko-KR" sz="1000" dirty="0" smtClean="0"/>
              <a:t>WZBUDZONY</a:t>
            </a:r>
            <a:r>
              <a:rPr lang="pl-PL" altLang="ko-KR" sz="1000" baseline="0" dirty="0" smtClean="0"/>
              <a:t> NOWYM</a:t>
            </a:r>
            <a:endParaRPr lang="en-US" altLang="ko-KR" sz="1000" dirty="0"/>
          </a:p>
          <a:p>
            <a:pPr rtl="0"/>
            <a:r>
              <a:rPr lang="pl-PL" altLang="ko-KR" sz="1000" dirty="0" smtClean="0"/>
              <a:t>K</a:t>
            </a:r>
            <a:r>
              <a:rPr lang="en-US" altLang="ko-KR" sz="1000" dirty="0" err="1" smtClean="0"/>
              <a:t>ol</a:t>
            </a:r>
            <a:r>
              <a:rPr lang="en-US" altLang="ko-KR" sz="1000" dirty="0" smtClean="0"/>
              <a:t> </a:t>
            </a:r>
            <a:r>
              <a:rPr lang="en-US" altLang="ko-KR" sz="1000" dirty="0"/>
              <a:t>3:1  </a:t>
            </a:r>
            <a:r>
              <a:rPr lang="pl-PL" altLang="ko-KR" sz="1200" kern="1200" baseline="0" dirty="0" smtClean="0">
                <a:solidFill>
                  <a:schemeClr val="tx1"/>
                </a:solidFill>
                <a:latin typeface="+mn-lt"/>
                <a:ea typeface="+mn-ea"/>
                <a:cs typeface="+mn-cs"/>
              </a:rPr>
              <a:t>„</a:t>
            </a:r>
            <a:r>
              <a:rPr lang="pl-PL" sz="1200" kern="1200" baseline="0" dirty="0" smtClean="0">
                <a:solidFill>
                  <a:schemeClr val="tx1"/>
                </a:solidFill>
                <a:latin typeface="+mn-lt"/>
                <a:ea typeface="+mn-ea"/>
                <a:cs typeface="+mn-cs"/>
              </a:rPr>
              <a:t>A tak, jeśliście wzbudzeni z Chrystusem, tego co w górze szukajcie, gdzie siedzi Chrystus po prawicy Bożej”.</a:t>
            </a:r>
            <a:endParaRPr lang="en-US" altLang="ko-KR" sz="1000" dirty="0"/>
          </a:p>
          <a:p>
            <a:pPr rtl="0"/>
            <a:r>
              <a:rPr lang="en-US" altLang="ko-KR" sz="1000" dirty="0" smtClean="0"/>
              <a:t>R</a:t>
            </a:r>
            <a:r>
              <a:rPr lang="pl-PL" altLang="ko-KR" sz="1000" dirty="0" smtClean="0"/>
              <a:t>z</a:t>
            </a:r>
            <a:r>
              <a:rPr lang="en-US" altLang="ko-KR" sz="1000" dirty="0" smtClean="0"/>
              <a:t> </a:t>
            </a:r>
            <a:r>
              <a:rPr lang="en-US" altLang="ko-KR" sz="1000" dirty="0"/>
              <a:t>6:6  </a:t>
            </a:r>
            <a:r>
              <a:rPr lang="pl-PL" altLang="ko-KR" sz="1000" dirty="0" smtClean="0"/>
              <a:t>„</a:t>
            </a:r>
            <a:r>
              <a:rPr lang="pl-PL" sz="1200" kern="1200" baseline="0" dirty="0" smtClean="0">
                <a:solidFill>
                  <a:schemeClr val="tx1"/>
                </a:solidFill>
                <a:latin typeface="+mn-lt"/>
                <a:ea typeface="+mn-ea"/>
                <a:cs typeface="+mn-cs"/>
              </a:rPr>
              <a:t>Wiedząc to, że nasz stary człowiek został wespół z nim ukrzyżowany, aby grzeszne ciało zostało unicestwione, byśmy już nadal nie służyli grzechowi”.</a:t>
            </a:r>
            <a:endParaRPr lang="en-US" altLang="ko-KR" sz="1000" dirty="0"/>
          </a:p>
          <a:p>
            <a:pPr>
              <a:lnSpc>
                <a:spcPct val="90000"/>
              </a:lnSpc>
            </a:pPr>
            <a:endParaRPr lang="en-US" altLang="ko-KR" sz="1000" dirty="0"/>
          </a:p>
          <a:p>
            <a:pPr>
              <a:lnSpc>
                <a:spcPct val="90000"/>
              </a:lnSpc>
            </a:pPr>
            <a:r>
              <a:rPr lang="pl-PL" altLang="ko-KR" sz="1000" dirty="0" smtClean="0"/>
              <a:t>ŻYJ</a:t>
            </a:r>
            <a:r>
              <a:rPr lang="pl-PL" altLang="ko-KR" sz="1000" baseline="0" dirty="0" smtClean="0"/>
              <a:t> DLA CHRYSTUSA</a:t>
            </a:r>
            <a:endParaRPr lang="en-US" altLang="ko-KR" sz="1000" dirty="0"/>
          </a:p>
          <a:p>
            <a:pPr rtl="0"/>
            <a:r>
              <a:rPr lang="en-US" altLang="ko-KR" sz="1000" dirty="0" smtClean="0"/>
              <a:t>R</a:t>
            </a:r>
            <a:r>
              <a:rPr lang="pl-PL" altLang="ko-KR" sz="1000" dirty="0" smtClean="0"/>
              <a:t>z</a:t>
            </a:r>
            <a:r>
              <a:rPr lang="en-US" altLang="ko-KR" sz="1000" dirty="0" smtClean="0"/>
              <a:t> </a:t>
            </a:r>
            <a:r>
              <a:rPr lang="en-US" altLang="ko-KR" sz="1000" dirty="0"/>
              <a:t>6:8  </a:t>
            </a:r>
            <a:r>
              <a:rPr lang="pl-PL" altLang="ko-KR" sz="1200" kern="1200" baseline="0" dirty="0" smtClean="0">
                <a:solidFill>
                  <a:schemeClr val="tx1"/>
                </a:solidFill>
                <a:latin typeface="+mn-lt"/>
                <a:ea typeface="+mn-ea"/>
                <a:cs typeface="+mn-cs"/>
              </a:rPr>
              <a:t>„</a:t>
            </a:r>
            <a:r>
              <a:rPr lang="pl-PL" sz="1200" kern="1200" baseline="0" dirty="0" smtClean="0">
                <a:solidFill>
                  <a:schemeClr val="tx1"/>
                </a:solidFill>
                <a:latin typeface="+mn-lt"/>
                <a:ea typeface="+mn-ea"/>
                <a:cs typeface="+mn-cs"/>
              </a:rPr>
              <a:t>Jeśli tedy umarliśmy z Chrystusem, wierzymy, że też z nim żyć będziemy”.</a:t>
            </a:r>
            <a:endParaRPr lang="en-US" altLang="ko-KR" sz="1000" dirty="0"/>
          </a:p>
          <a:p>
            <a:pPr>
              <a:lnSpc>
                <a:spcPct val="90000"/>
              </a:lnSpc>
            </a:pPr>
            <a:endParaRPr lang="en-US" altLang="ko-KR" sz="1000" dirty="0"/>
          </a:p>
          <a:p>
            <a:pPr>
              <a:lnSpc>
                <a:spcPct val="90000"/>
              </a:lnSpc>
            </a:pPr>
            <a:r>
              <a:rPr lang="en-US" altLang="ko-KR" sz="1000" dirty="0"/>
              <a:t>LIVE FOREVER</a:t>
            </a:r>
          </a:p>
          <a:p>
            <a:pPr rtl="0"/>
            <a:r>
              <a:rPr lang="en-US" altLang="ko-KR" sz="1000" dirty="0" smtClean="0"/>
              <a:t>J</a:t>
            </a:r>
            <a:r>
              <a:rPr lang="pl-PL" altLang="ko-KR" sz="1000" dirty="0" smtClean="0"/>
              <a:t>n</a:t>
            </a:r>
            <a:r>
              <a:rPr lang="en-US" altLang="ko-KR" sz="1000" dirty="0" smtClean="0"/>
              <a:t> </a:t>
            </a:r>
            <a:r>
              <a:rPr lang="en-US" altLang="ko-KR" sz="1000" dirty="0"/>
              <a:t>3:16  </a:t>
            </a:r>
            <a:r>
              <a:rPr lang="pl-PL" altLang="ko-KR" sz="1000" dirty="0" smtClean="0"/>
              <a:t>„</a:t>
            </a:r>
            <a:r>
              <a:rPr lang="pl-PL" sz="1200" kern="1200" baseline="0" dirty="0" smtClean="0">
                <a:solidFill>
                  <a:schemeClr val="tx1"/>
                </a:solidFill>
                <a:latin typeface="+mn-lt"/>
                <a:ea typeface="+mn-ea"/>
                <a:cs typeface="+mn-cs"/>
              </a:rPr>
              <a:t>​Albowiem tak Bóg umiłował świat, że Syna swego </a:t>
            </a:r>
            <a:r>
              <a:rPr lang="pl-PL" sz="1200" kern="1200" baseline="0" dirty="0" err="1" smtClean="0">
                <a:solidFill>
                  <a:schemeClr val="tx1"/>
                </a:solidFill>
                <a:latin typeface="+mn-lt"/>
                <a:ea typeface="+mn-ea"/>
                <a:cs typeface="+mn-cs"/>
              </a:rPr>
              <a:t>jednorodzonego</a:t>
            </a:r>
            <a:r>
              <a:rPr lang="pl-PL" sz="1200" kern="1200" baseline="0" dirty="0" smtClean="0">
                <a:solidFill>
                  <a:schemeClr val="tx1"/>
                </a:solidFill>
                <a:latin typeface="+mn-lt"/>
                <a:ea typeface="+mn-ea"/>
                <a:cs typeface="+mn-cs"/>
              </a:rPr>
              <a:t> dał, aby każdy, kto weń wierzy, nie zginął, ale miał żywot wieczny”.</a:t>
            </a:r>
            <a:endParaRPr lang="pl-PL" sz="1200" b="1" kern="1200" baseline="0" dirty="0" smtClean="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87137E-1AA3-4DD1-80E1-F5B24AF5C67A}" type="datetimeFigureOut">
              <a:rPr lang="en-GB" smtClean="0"/>
              <a:pPr/>
              <a:t>23/06/2012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6900F71-8E52-4856-9AA0-E338388F0B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87137E-1AA3-4DD1-80E1-F5B24AF5C67A}" type="datetimeFigureOut">
              <a:rPr lang="en-GB" smtClean="0"/>
              <a:pPr/>
              <a:t>23/06/2012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900F71-8E52-4856-9AA0-E338388F0B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b="1" dirty="0" smtClean="0"/>
              <a:t>Stud</a:t>
            </a:r>
            <a:r>
              <a:rPr lang="pl-PL" b="1" dirty="0" err="1" smtClean="0"/>
              <a:t>ium</a:t>
            </a:r>
            <a:r>
              <a:rPr lang="en-GB" b="1" dirty="0" smtClean="0"/>
              <a:t> </a:t>
            </a:r>
            <a:r>
              <a:rPr lang="en-GB" b="1" dirty="0"/>
              <a:t>4: </a:t>
            </a:r>
            <a:r>
              <a:rPr lang="pl-PL" b="1" dirty="0" smtClean="0"/>
              <a:t>Bóg i śmierć</a:t>
            </a:r>
            <a:r>
              <a:rPr lang="en-GB" dirty="0"/>
              <a:t/>
            </a:r>
            <a:br>
              <a:rPr lang="en-GB" dirty="0"/>
            </a:b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a:t>
            </a:r>
            <a:r>
              <a:rPr lang="pl-PL" dirty="0" err="1" smtClean="0"/>
              <a:t>Nefesz</a:t>
            </a:r>
            <a:r>
              <a:rPr lang="pl-PL" dirty="0" smtClean="0"/>
              <a:t>” i „Psyche”</a:t>
            </a:r>
            <a:endParaRPr lang="en-GB" dirty="0"/>
          </a:p>
        </p:txBody>
      </p:sp>
      <p:sp>
        <p:nvSpPr>
          <p:cNvPr id="3" name="Content Placeholder 2"/>
          <p:cNvSpPr>
            <a:spLocks noGrp="1"/>
          </p:cNvSpPr>
          <p:nvPr>
            <p:ph idx="1"/>
          </p:nvPr>
        </p:nvSpPr>
        <p:spPr/>
        <p:txBody>
          <a:bodyPr>
            <a:normAutofit/>
          </a:bodyPr>
          <a:lstStyle/>
          <a:p>
            <a:r>
              <a:rPr lang="pl-PL" dirty="0" smtClean="0"/>
              <a:t>Hebrajskie i greckie słowa, które są tłumaczone w Biblii jako „dusza” (odpowiednio „</a:t>
            </a:r>
            <a:r>
              <a:rPr lang="pl-PL" dirty="0" err="1" smtClean="0"/>
              <a:t>nefesz</a:t>
            </a:r>
            <a:r>
              <a:rPr lang="pl-PL" dirty="0" smtClean="0"/>
              <a:t>” i „psyche”) są także tłumaczone jako: </a:t>
            </a:r>
            <a:endParaRPr lang="en-GB" dirty="0" smtClean="0"/>
          </a:p>
          <a:p>
            <a:r>
              <a:rPr lang="pl-PL" i="1" dirty="0" smtClean="0"/>
              <a:t>Ciało, Oddech, Stworzenie, Serce, Umysł, Osoba, On Sam, Życie</a:t>
            </a:r>
            <a:endParaRPr lang="en-GB" dirty="0" smtClean="0"/>
          </a:p>
          <a:p>
            <a:r>
              <a:rPr lang="pl-PL" dirty="0" smtClean="0"/>
              <a:t>„Dusza” odnosi się więc do osoby, ciała bądź samego siebie. Słynne „</a:t>
            </a:r>
            <a:r>
              <a:rPr lang="en-GB" dirty="0" smtClean="0"/>
              <a:t>Save Our Souls</a:t>
            </a:r>
            <a:r>
              <a:rPr lang="pl-PL" dirty="0" smtClean="0"/>
              <a:t>”</a:t>
            </a:r>
            <a:r>
              <a:rPr lang="en-GB" dirty="0" smtClean="0"/>
              <a:t> (</a:t>
            </a:r>
            <a:r>
              <a:rPr lang="en-GB" dirty="0" err="1" smtClean="0"/>
              <a:t>S.O.S.</a:t>
            </a:r>
            <a:r>
              <a:rPr lang="en-GB" dirty="0" smtClean="0"/>
              <a:t>) </a:t>
            </a:r>
            <a:r>
              <a:rPr lang="pl-PL" dirty="0" smtClean="0"/>
              <a:t>(Ratujcie </a:t>
            </a:r>
            <a:r>
              <a:rPr lang="pl-PL" dirty="0" smtClean="0"/>
              <a:t>nasze </a:t>
            </a:r>
            <a:r>
              <a:rPr lang="pl-PL" dirty="0" smtClean="0"/>
              <a:t>dusze</a:t>
            </a:r>
            <a:r>
              <a:rPr lang="pl-PL" dirty="0" smtClean="0"/>
              <a:t>) znaczy </a:t>
            </a:r>
            <a:r>
              <a:rPr lang="pl-PL" dirty="0" smtClean="0"/>
              <a:t>„Ratujcie nas od śmierci</a:t>
            </a:r>
            <a:r>
              <a:rPr lang="pl-PL" dirty="0" smtClean="0"/>
              <a:t>”. „</a:t>
            </a:r>
            <a:r>
              <a:rPr lang="pl-PL" dirty="0" smtClean="0"/>
              <a:t>Dusza” </a:t>
            </a:r>
            <a:r>
              <a:rPr lang="pl-PL" dirty="0" smtClean="0"/>
              <a:t>więc </a:t>
            </a:r>
            <a:r>
              <a:rPr lang="pl-PL" dirty="0" smtClean="0"/>
              <a:t>to „ty” bądź suma wszystkiego, co składa się na osobę.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Stworzenie Adama</a:t>
            </a:r>
            <a:endParaRPr lang="en-GB" dirty="0"/>
          </a:p>
        </p:txBody>
      </p:sp>
      <p:sp>
        <p:nvSpPr>
          <p:cNvPr id="3" name="Content Placeholder 2"/>
          <p:cNvSpPr>
            <a:spLocks noGrp="1"/>
          </p:cNvSpPr>
          <p:nvPr>
            <p:ph idx="1"/>
          </p:nvPr>
        </p:nvSpPr>
        <p:spPr/>
        <p:txBody>
          <a:bodyPr>
            <a:normAutofit/>
          </a:bodyPr>
          <a:lstStyle/>
          <a:p>
            <a:r>
              <a:rPr lang="pl-PL" dirty="0" smtClean="0"/>
              <a:t>Zwierzęta, które stworzył Bóg określane są mianem "istot żywych … żywymi, ruchliwymi istotami” (Rdz 1:20,21). Hebrajskim słowem, które zostało przetłumaczono tutaj jako „istoty" jest słowo "</a:t>
            </a:r>
            <a:r>
              <a:rPr lang="pl-PL" dirty="0" err="1" smtClean="0"/>
              <a:t>nefesz</a:t>
            </a:r>
            <a:r>
              <a:rPr lang="pl-PL" dirty="0" smtClean="0"/>
              <a:t>", które również tłumaczone jest jako "dusza"; na przykład w Rdz 2:7 </a:t>
            </a:r>
            <a:r>
              <a:rPr lang="pl-PL" dirty="0" err="1" smtClean="0"/>
              <a:t>BG</a:t>
            </a:r>
            <a:r>
              <a:rPr lang="pl-PL" dirty="0" smtClean="0"/>
              <a:t>: " … i stał się człowiek duszą żywiącą". Człowiek jest więc „duszą”, czy też „istotą żywą” tak samo jak i zwierzęta są „duszami„ bądź „istotami żywymi”.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Człowiek i zwierzęta podobni w śmierci</a:t>
            </a:r>
            <a:endParaRPr lang="en-GB" dirty="0"/>
          </a:p>
        </p:txBody>
      </p:sp>
      <p:sp>
        <p:nvSpPr>
          <p:cNvPr id="3" name="Content Placeholder 2"/>
          <p:cNvSpPr>
            <a:spLocks noGrp="1"/>
          </p:cNvSpPr>
          <p:nvPr>
            <p:ph idx="1"/>
          </p:nvPr>
        </p:nvSpPr>
        <p:spPr/>
        <p:txBody>
          <a:bodyPr>
            <a:normAutofit fontScale="92500" lnSpcReduction="20000"/>
          </a:bodyPr>
          <a:lstStyle/>
          <a:p>
            <a:r>
              <a:rPr lang="pl-PL" dirty="0" smtClean="0"/>
              <a:t>„Bo przypadek synów ludzkich, i przypadek bydła, jest przypadek jednaki (zwróćmy uwagę na trzykrotne podkreślenie). Jako umiera ono, tak umiera i ten… a nie ma człowiek nic więcej nad bydlę… Wszystko to (tzn. człowiek i zwierzę) idzie na jedno </a:t>
            </a:r>
            <a:r>
              <a:rPr lang="pl-PL" dirty="0" smtClean="0"/>
              <a:t>miejsce (do </a:t>
            </a:r>
            <a:r>
              <a:rPr lang="pl-PL" dirty="0" smtClean="0"/>
              <a:t>grobu</a:t>
            </a:r>
            <a:r>
              <a:rPr lang="pl-PL" dirty="0" smtClean="0"/>
              <a:t>); </a:t>
            </a:r>
            <a:r>
              <a:rPr lang="pl-PL" dirty="0" smtClean="0"/>
              <a:t>a wszystko jest z prochu, i wszystko się zaś w proch obraca”. (</a:t>
            </a:r>
            <a:r>
              <a:rPr lang="pl-PL" dirty="0" err="1" smtClean="0"/>
              <a:t>Kzn</a:t>
            </a:r>
            <a:r>
              <a:rPr lang="pl-PL" dirty="0" smtClean="0"/>
              <a:t> 3:19,20 </a:t>
            </a:r>
            <a:r>
              <a:rPr lang="pl-PL" dirty="0" err="1" smtClean="0"/>
              <a:t>BG</a:t>
            </a:r>
            <a:r>
              <a:rPr lang="pl-PL" dirty="0" smtClean="0"/>
              <a:t>). Autor tej księgi modlił się, aby Bóg pomógł człowiekowi docenić ten fakt „że nie różnią się od zwierząt” (</a:t>
            </a:r>
            <a:r>
              <a:rPr lang="pl-PL" dirty="0" err="1" smtClean="0"/>
              <a:t>Kzn</a:t>
            </a:r>
            <a:r>
              <a:rPr lang="pl-PL" dirty="0" smtClean="0"/>
              <a:t> 3:18 </a:t>
            </a:r>
            <a:r>
              <a:rPr lang="pl-PL" dirty="0" err="1" smtClean="0"/>
              <a:t>BWP</a:t>
            </a:r>
            <a:r>
              <a:rPr lang="pl-PL" dirty="0" smtClean="0"/>
              <a:t>). </a:t>
            </a:r>
            <a:endParaRPr lang="en-GB" dirty="0" smtClean="0"/>
          </a:p>
          <a:p>
            <a:r>
              <a:rPr lang="pl-PL" dirty="0" smtClean="0"/>
              <a:t>Biblia Poznańska tłumaczy </a:t>
            </a:r>
            <a:r>
              <a:rPr lang="pl-PL" dirty="0" err="1" smtClean="0"/>
              <a:t>Kzn</a:t>
            </a:r>
            <a:r>
              <a:rPr lang="pl-PL" dirty="0" smtClean="0"/>
              <a:t> 3:18 w ten sposób, że Bóg „chce pokazać” człowiekowi, że sam przez się jest tylko zwierzęciem. Ci, którzy są na tyle pokorni, aby być Jego ludem dostrzegą tę prawdę, jednak ci, którzy nie są Jego ludem nie dostrzegą tego.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Dusza umiera</a:t>
            </a:r>
            <a:r>
              <a:rPr lang="en-GB" dirty="0" smtClean="0"/>
              <a:t> [1]</a:t>
            </a:r>
            <a:endParaRPr lang="en-GB" dirty="0"/>
          </a:p>
        </p:txBody>
      </p:sp>
      <p:sp>
        <p:nvSpPr>
          <p:cNvPr id="3" name="Content Placeholder 2"/>
          <p:cNvSpPr>
            <a:spLocks noGrp="1"/>
          </p:cNvSpPr>
          <p:nvPr>
            <p:ph idx="1"/>
          </p:nvPr>
        </p:nvSpPr>
        <p:spPr/>
        <p:txBody>
          <a:bodyPr>
            <a:normAutofit fontScale="92500" lnSpcReduction="10000"/>
          </a:bodyPr>
          <a:lstStyle/>
          <a:p>
            <a:r>
              <a:rPr lang="pl-PL" dirty="0" smtClean="0"/>
              <a:t>Na wszystkie </a:t>
            </a:r>
            <a:r>
              <a:rPr lang="en-GB" dirty="0" smtClean="0"/>
              <a:t>754</a:t>
            </a:r>
            <a:r>
              <a:rPr lang="pl-PL" dirty="0" smtClean="0"/>
              <a:t> przypadki użycia w Biblii hebrajskiego słowa </a:t>
            </a:r>
            <a:r>
              <a:rPr lang="pl-PL" i="1" dirty="0" err="1" smtClean="0"/>
              <a:t>nefesz</a:t>
            </a:r>
            <a:r>
              <a:rPr lang="pl-PL" dirty="0" smtClean="0"/>
              <a:t>, 652 związane są ze śmiercią i zniszczeniem duszy. </a:t>
            </a:r>
            <a:endParaRPr lang="en-GB" dirty="0" smtClean="0"/>
          </a:p>
          <a:p>
            <a:r>
              <a:rPr lang="pl-PL" dirty="0" smtClean="0"/>
              <a:t>„Dusza, która grzeszy, ta umrze” </a:t>
            </a:r>
            <a:r>
              <a:rPr lang="en-GB" dirty="0" smtClean="0"/>
              <a:t>(</a:t>
            </a:r>
            <a:r>
              <a:rPr lang="en-GB" dirty="0" err="1" smtClean="0"/>
              <a:t>Ez</a:t>
            </a:r>
            <a:r>
              <a:rPr lang="pl-PL" dirty="0" smtClean="0"/>
              <a:t>e</a:t>
            </a:r>
            <a:r>
              <a:rPr lang="en-GB" dirty="0" smtClean="0"/>
              <a:t> 18:4).</a:t>
            </a:r>
          </a:p>
          <a:p>
            <a:pPr lvl="0"/>
            <a:r>
              <a:rPr lang="pl-PL" dirty="0" smtClean="0"/>
              <a:t>Bóg może zniszczyć duszę </a:t>
            </a:r>
            <a:r>
              <a:rPr lang="en-GB" dirty="0" smtClean="0"/>
              <a:t>(Mt 10:28). </a:t>
            </a:r>
            <a:r>
              <a:rPr lang="pl-PL" dirty="0" smtClean="0"/>
              <a:t>Inne cytaty mówiące o zniszczeniu duszy to: </a:t>
            </a:r>
            <a:r>
              <a:rPr lang="en-GB" dirty="0" err="1" smtClean="0"/>
              <a:t>Ez</a:t>
            </a:r>
            <a:r>
              <a:rPr lang="pl-PL" dirty="0" smtClean="0"/>
              <a:t>e</a:t>
            </a:r>
            <a:r>
              <a:rPr lang="en-GB" dirty="0" smtClean="0"/>
              <a:t> 22:27</a:t>
            </a:r>
            <a:r>
              <a:rPr lang="pl-PL" dirty="0" smtClean="0"/>
              <a:t> </a:t>
            </a:r>
            <a:r>
              <a:rPr lang="pl-PL" dirty="0" err="1" smtClean="0"/>
              <a:t>BT</a:t>
            </a:r>
            <a:r>
              <a:rPr lang="en-GB" dirty="0" smtClean="0"/>
              <a:t> (</a:t>
            </a:r>
            <a:r>
              <a:rPr lang="pl-PL" dirty="0" smtClean="0"/>
              <a:t>ludzi</a:t>
            </a:r>
            <a:r>
              <a:rPr lang="en-GB" dirty="0" smtClean="0"/>
              <a:t> = </a:t>
            </a:r>
            <a:r>
              <a:rPr lang="en-GB" i="1" dirty="0" smtClean="0"/>
              <a:t>ne</a:t>
            </a:r>
            <a:r>
              <a:rPr lang="pl-PL" i="1" dirty="0" err="1" smtClean="0"/>
              <a:t>fesz</a:t>
            </a:r>
            <a:r>
              <a:rPr lang="pl-PL" i="1" dirty="0" smtClean="0"/>
              <a:t> </a:t>
            </a:r>
            <a:r>
              <a:rPr lang="en-GB" dirty="0" smtClean="0"/>
              <a:t>); Pr</a:t>
            </a:r>
            <a:r>
              <a:rPr lang="pl-PL" dirty="0" smtClean="0"/>
              <a:t>z</a:t>
            </a:r>
            <a:r>
              <a:rPr lang="en-GB" dirty="0" smtClean="0"/>
              <a:t> 6:32; </a:t>
            </a:r>
            <a:r>
              <a:rPr lang="pl-PL" dirty="0" err="1" smtClean="0"/>
              <a:t>Kpł</a:t>
            </a:r>
            <a:r>
              <a:rPr lang="en-GB" dirty="0" smtClean="0"/>
              <a:t> 23:30</a:t>
            </a:r>
            <a:r>
              <a:rPr lang="pl-PL" dirty="0" smtClean="0"/>
              <a:t> </a:t>
            </a:r>
            <a:r>
              <a:rPr lang="pl-PL" dirty="0" err="1" smtClean="0"/>
              <a:t>BG</a:t>
            </a:r>
            <a:r>
              <a:rPr lang="en-GB" dirty="0" smtClean="0"/>
              <a:t> (</a:t>
            </a:r>
            <a:r>
              <a:rPr lang="pl-PL" dirty="0" smtClean="0"/>
              <a:t>człowieka</a:t>
            </a:r>
            <a:r>
              <a:rPr lang="en-GB" dirty="0" smtClean="0"/>
              <a:t> = </a:t>
            </a:r>
            <a:r>
              <a:rPr lang="en-GB" i="1" dirty="0" smtClean="0"/>
              <a:t>ne</a:t>
            </a:r>
            <a:r>
              <a:rPr lang="pl-PL" i="1" dirty="0" err="1" smtClean="0"/>
              <a:t>fesz</a:t>
            </a:r>
            <a:r>
              <a:rPr lang="en-GB" dirty="0" smtClean="0"/>
              <a:t>).</a:t>
            </a:r>
          </a:p>
          <a:p>
            <a:r>
              <a:rPr lang="pl-PL" dirty="0" smtClean="0"/>
              <a:t>Wszystkie „dusze” (</a:t>
            </a:r>
            <a:r>
              <a:rPr lang="pl-PL" dirty="0" err="1" smtClean="0"/>
              <a:t>nefesz</a:t>
            </a:r>
            <a:r>
              <a:rPr lang="pl-PL" dirty="0" smtClean="0"/>
              <a:t>), które były w mieście </a:t>
            </a:r>
            <a:r>
              <a:rPr lang="pl-PL" dirty="0" err="1" smtClean="0"/>
              <a:t>Hasor</a:t>
            </a:r>
            <a:r>
              <a:rPr lang="pl-PL" dirty="0" smtClean="0"/>
              <a:t> zostały zabite ostrzem miecza (</a:t>
            </a:r>
            <a:r>
              <a:rPr lang="pl-PL" dirty="0" err="1" smtClean="0"/>
              <a:t>Joz</a:t>
            </a:r>
            <a:r>
              <a:rPr lang="pl-PL" dirty="0" smtClean="0"/>
              <a:t> 11:11 </a:t>
            </a:r>
            <a:r>
              <a:rPr lang="pl-PL" dirty="0" err="1" smtClean="0"/>
              <a:t>BG</a:t>
            </a:r>
            <a:r>
              <a:rPr lang="pl-PL" dirty="0" smtClean="0"/>
              <a:t>). </a:t>
            </a:r>
            <a:endParaRPr lang="en-GB" dirty="0" smtClean="0"/>
          </a:p>
          <a:p>
            <a:pPr lvl="0"/>
            <a:r>
              <a:rPr lang="pl-PL" dirty="0" smtClean="0"/>
              <a:t>„… śmierć poniosła każda żywa istota (psyche)” </a:t>
            </a:r>
            <a:r>
              <a:rPr lang="en-GB" dirty="0" smtClean="0"/>
              <a:t>(</a:t>
            </a:r>
            <a:r>
              <a:rPr lang="pl-PL" dirty="0" err="1" smtClean="0"/>
              <a:t>Obj</a:t>
            </a:r>
            <a:r>
              <a:rPr lang="en-GB" dirty="0" smtClean="0"/>
              <a:t> 16:3</a:t>
            </a:r>
            <a:r>
              <a:rPr lang="pl-PL" dirty="0" smtClean="0"/>
              <a:t> </a:t>
            </a:r>
            <a:r>
              <a:rPr lang="pl-PL" dirty="0" err="1" smtClean="0"/>
              <a:t>BKUL</a:t>
            </a:r>
            <a:r>
              <a:rPr lang="en-GB" dirty="0" smtClean="0"/>
              <a:t>; </a:t>
            </a:r>
            <a:r>
              <a:rPr lang="pl-PL" dirty="0" smtClean="0"/>
              <a:t>por</a:t>
            </a:r>
            <a:r>
              <a:rPr lang="en-GB" dirty="0" smtClean="0"/>
              <a:t>. Ps. 78:50).</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Dusza umiera</a:t>
            </a:r>
            <a:r>
              <a:rPr lang="en-GB" dirty="0" smtClean="0"/>
              <a:t> [2]</a:t>
            </a:r>
            <a:endParaRPr lang="en-GB" dirty="0"/>
          </a:p>
        </p:txBody>
      </p:sp>
      <p:sp>
        <p:nvSpPr>
          <p:cNvPr id="3" name="Content Placeholder 2"/>
          <p:cNvSpPr>
            <a:spLocks noGrp="1"/>
          </p:cNvSpPr>
          <p:nvPr>
            <p:ph idx="1"/>
          </p:nvPr>
        </p:nvSpPr>
        <p:spPr/>
        <p:txBody>
          <a:bodyPr>
            <a:normAutofit/>
          </a:bodyPr>
          <a:lstStyle/>
          <a:p>
            <a:pPr lvl="0"/>
            <a:r>
              <a:rPr lang="pl-PL" dirty="0" smtClean="0"/>
              <a:t>„Krew dusz ubogich” </a:t>
            </a:r>
            <a:r>
              <a:rPr lang="en-GB" dirty="0" smtClean="0"/>
              <a:t>(</a:t>
            </a:r>
            <a:r>
              <a:rPr lang="en-GB" dirty="0" err="1" smtClean="0"/>
              <a:t>Jer</a:t>
            </a:r>
            <a:r>
              <a:rPr lang="en-GB" dirty="0" smtClean="0"/>
              <a:t> 2:34</a:t>
            </a:r>
            <a:r>
              <a:rPr lang="pl-PL" dirty="0" smtClean="0"/>
              <a:t> </a:t>
            </a:r>
            <a:r>
              <a:rPr lang="pl-PL" dirty="0" err="1" smtClean="0"/>
              <a:t>BG</a:t>
            </a:r>
            <a:r>
              <a:rPr lang="en-GB" dirty="0" smtClean="0"/>
              <a:t>).</a:t>
            </a:r>
          </a:p>
          <a:p>
            <a:r>
              <a:rPr lang="pl-PL" dirty="0" smtClean="0"/>
              <a:t>„Jeżeli kto (</a:t>
            </a:r>
            <a:r>
              <a:rPr lang="pl-PL" dirty="0" err="1" smtClean="0"/>
              <a:t>nefesz</a:t>
            </a:r>
            <a:r>
              <a:rPr lang="pl-PL" dirty="0" smtClean="0"/>
              <a:t>) zgrzeszy przez to, że usłyszał zaklęcie… a nie oznajmił tego… Albo jeżeli kto (</a:t>
            </a:r>
            <a:r>
              <a:rPr lang="pl-PL" dirty="0" err="1" smtClean="0"/>
              <a:t>nefesz</a:t>
            </a:r>
            <a:r>
              <a:rPr lang="pl-PL" dirty="0" smtClean="0"/>
              <a:t>) dotknie się nieczystości ludzkiej… Albo jeżeli kto (</a:t>
            </a:r>
            <a:r>
              <a:rPr lang="pl-PL" dirty="0" err="1" smtClean="0"/>
              <a:t>nefesz</a:t>
            </a:r>
            <a:r>
              <a:rPr lang="pl-PL" dirty="0" smtClean="0"/>
              <a:t>) przysięga paplając niebacznie swymi ustami” (</a:t>
            </a:r>
            <a:r>
              <a:rPr lang="pl-PL" dirty="0" err="1" smtClean="0"/>
              <a:t>Kpł</a:t>
            </a:r>
            <a:r>
              <a:rPr lang="pl-PL" dirty="0" smtClean="0"/>
              <a:t> 5:1-3).</a:t>
            </a:r>
            <a:endParaRPr lang="en-GB" dirty="0" smtClean="0"/>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raveyard_07"/>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2056" name="Rectangle 8"/>
          <p:cNvSpPr>
            <a:spLocks noChangeArrowheads="1"/>
          </p:cNvSpPr>
          <p:nvPr/>
        </p:nvSpPr>
        <p:spPr bwMode="auto">
          <a:xfrm>
            <a:off x="409575" y="5486400"/>
            <a:ext cx="8324850" cy="1200329"/>
          </a:xfrm>
          <a:prstGeom prst="rect">
            <a:avLst/>
          </a:prstGeom>
          <a:noFill/>
          <a:ln w="9525">
            <a:noFill/>
            <a:miter lim="800000"/>
            <a:headEnd/>
            <a:tailEnd/>
          </a:ln>
          <a:effectLst/>
        </p:spPr>
        <p:txBody>
          <a:bodyPr>
            <a:spAutoFit/>
          </a:bodyPr>
          <a:lstStyle/>
          <a:p>
            <a:pPr algn="ctr"/>
            <a:r>
              <a:rPr lang="pl-PL" altLang="ko-KR" sz="3600" i="1" dirty="0" smtClean="0">
                <a:solidFill>
                  <a:schemeClr val="bg1"/>
                </a:solidFill>
                <a:latin typeface="Times New Roman" pitchFamily="18" charset="0"/>
              </a:rPr>
              <a:t>„Dusza, która zgrzeszy, ta umrze”</a:t>
            </a:r>
            <a:endParaRPr lang="en-US" altLang="ko-KR" sz="3600" i="1" dirty="0">
              <a:solidFill>
                <a:schemeClr val="bg1"/>
              </a:solidFill>
              <a:latin typeface="Times New Roman" pitchFamily="18" charset="0"/>
            </a:endParaRPr>
          </a:p>
          <a:p>
            <a:pPr algn="ctr"/>
            <a:r>
              <a:rPr lang="en-US" altLang="ko-KR" sz="2800" dirty="0" err="1">
                <a:solidFill>
                  <a:schemeClr val="bg2"/>
                </a:solidFill>
                <a:latin typeface="Times New Roman" pitchFamily="18" charset="0"/>
              </a:rPr>
              <a:t>Eze</a:t>
            </a:r>
            <a:r>
              <a:rPr lang="en-US" altLang="ko-KR" sz="2800" dirty="0">
                <a:solidFill>
                  <a:schemeClr val="bg2"/>
                </a:solidFill>
                <a:latin typeface="Times New Roman" pitchFamily="18" charset="0"/>
              </a:rPr>
              <a:t> </a:t>
            </a:r>
            <a:r>
              <a:rPr lang="en-US" altLang="ko-KR" sz="2800" dirty="0" smtClean="0">
                <a:solidFill>
                  <a:schemeClr val="bg2"/>
                </a:solidFill>
                <a:latin typeface="Times New Roman" pitchFamily="18" charset="0"/>
              </a:rPr>
              <a:t>18:20</a:t>
            </a:r>
            <a:r>
              <a:rPr lang="pl-PL" altLang="ko-KR" sz="3600" dirty="0" smtClean="0">
                <a:solidFill>
                  <a:schemeClr val="bg1"/>
                </a:solidFill>
                <a:latin typeface="Times New Roman" pitchFamily="18" charset="0"/>
              </a:rPr>
              <a:t> </a:t>
            </a:r>
            <a:r>
              <a:rPr lang="pl-PL" altLang="ko-KR" sz="2800" dirty="0" err="1" smtClean="0">
                <a:solidFill>
                  <a:schemeClr val="bg1"/>
                </a:solidFill>
                <a:latin typeface="Times New Roman" pitchFamily="18" charset="0"/>
              </a:rPr>
              <a:t>BG</a:t>
            </a:r>
            <a:endParaRPr lang="en-US" altLang="ko-KR" sz="2800" dirty="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4.3  </a:t>
            </a:r>
            <a:r>
              <a:rPr lang="pl-PL" dirty="0" smtClean="0"/>
              <a:t>Duch człowieka</a:t>
            </a:r>
            <a:r>
              <a:rPr lang="en-GB" dirty="0"/>
              <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Znaczenie słowa „duch”</a:t>
            </a:r>
            <a:endParaRPr lang="en-GB" dirty="0"/>
          </a:p>
        </p:txBody>
      </p:sp>
      <p:sp>
        <p:nvSpPr>
          <p:cNvPr id="3" name="Content Placeholder 2"/>
          <p:cNvSpPr>
            <a:spLocks noGrp="1"/>
          </p:cNvSpPr>
          <p:nvPr>
            <p:ph idx="1"/>
          </p:nvPr>
        </p:nvSpPr>
        <p:spPr>
          <a:xfrm>
            <a:off x="457200" y="2492896"/>
            <a:ext cx="8229600" cy="3831704"/>
          </a:xfrm>
        </p:spPr>
        <p:txBody>
          <a:bodyPr>
            <a:normAutofit/>
          </a:bodyPr>
          <a:lstStyle/>
          <a:p>
            <a:r>
              <a:rPr lang="pl-PL" dirty="0" smtClean="0"/>
              <a:t>Hebrajskie i greckie słowa określające „ducha" („</a:t>
            </a:r>
            <a:r>
              <a:rPr lang="pl-PL" dirty="0" err="1" smtClean="0"/>
              <a:t>ruach</a:t>
            </a:r>
            <a:r>
              <a:rPr lang="pl-PL" dirty="0" smtClean="0"/>
              <a:t>" i „pneuma”) tłumaczone są również jako: </a:t>
            </a:r>
            <a:endParaRPr lang="en-GB" dirty="0" smtClean="0"/>
          </a:p>
          <a:p>
            <a:pPr>
              <a:buNone/>
            </a:pPr>
            <a:r>
              <a:rPr lang="en-GB" i="1" dirty="0" smtClean="0"/>
              <a:t>     </a:t>
            </a:r>
          </a:p>
          <a:p>
            <a:pPr>
              <a:buNone/>
            </a:pPr>
            <a:r>
              <a:rPr lang="en-GB" i="1" dirty="0" smtClean="0"/>
              <a:t>     </a:t>
            </a:r>
            <a:r>
              <a:rPr lang="pl-PL" i="1" dirty="0" smtClean="0"/>
              <a:t>Życie, Duch, Umysł, Wiatr, Oddech</a:t>
            </a:r>
            <a:endParaRPr lang="en-GB" dirty="0" smtClean="0"/>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Duch jako siła życiowa</a:t>
            </a:r>
            <a:endParaRPr lang="en-GB" dirty="0"/>
          </a:p>
        </p:txBody>
      </p:sp>
      <p:sp>
        <p:nvSpPr>
          <p:cNvPr id="3" name="Content Placeholder 2"/>
          <p:cNvSpPr>
            <a:spLocks noGrp="1"/>
          </p:cNvSpPr>
          <p:nvPr>
            <p:ph idx="1"/>
          </p:nvPr>
        </p:nvSpPr>
        <p:spPr/>
        <p:txBody>
          <a:bodyPr>
            <a:normAutofit/>
          </a:bodyPr>
          <a:lstStyle/>
          <a:p>
            <a:r>
              <a:rPr lang="pl-PL" dirty="0" smtClean="0"/>
              <a:t>„Ciało bez ducha jest martwe” (Jak 2:26). </a:t>
            </a:r>
            <a:endParaRPr lang="pl-PL" b="1" dirty="0" smtClean="0"/>
          </a:p>
          <a:p>
            <a:pPr>
              <a:buNone/>
            </a:pPr>
            <a:r>
              <a:rPr lang="pl-PL" b="1" dirty="0" smtClean="0"/>
              <a:t>    „</a:t>
            </a:r>
            <a:r>
              <a:rPr lang="pl-PL" dirty="0" smtClean="0"/>
              <a:t>Bóg… tchnął w nozdrza jego dech (ducha) życia. Wtedy stał się człowiek istotą żywą” (Rdz 2:7). Hiob mówi, że „w nozdrzach ma Boże tchnienie” (Hi 27:3 </a:t>
            </a:r>
            <a:r>
              <a:rPr lang="pl-PL" dirty="0" err="1" smtClean="0"/>
              <a:t>BT</a:t>
            </a:r>
            <a:r>
              <a:rPr lang="pl-PL" dirty="0" smtClean="0"/>
              <a:t>; por. Iz 2:22). Duch życia, który znajduje się w nas, jest wobec tego </a:t>
            </a:r>
            <a:r>
              <a:rPr lang="pl-PL" dirty="0" smtClean="0"/>
              <a:t>przekazywany </a:t>
            </a:r>
            <a:r>
              <a:rPr lang="pl-PL" dirty="0" smtClean="0"/>
              <a:t>nam w czasie narodzin i pozostaje w nas tak długo, jak długo żyje nasz organizm .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Duch w czasie śmierci</a:t>
            </a:r>
            <a:r>
              <a:rPr lang="en-GB" dirty="0" smtClean="0"/>
              <a:t> [1]</a:t>
            </a:r>
            <a:endParaRPr lang="en-GB" dirty="0"/>
          </a:p>
        </p:txBody>
      </p:sp>
      <p:sp>
        <p:nvSpPr>
          <p:cNvPr id="3" name="Content Placeholder 2"/>
          <p:cNvSpPr>
            <a:spLocks noGrp="1"/>
          </p:cNvSpPr>
          <p:nvPr>
            <p:ph idx="1"/>
          </p:nvPr>
        </p:nvSpPr>
        <p:spPr/>
        <p:txBody>
          <a:bodyPr>
            <a:normAutofit/>
          </a:bodyPr>
          <a:lstStyle/>
          <a:p>
            <a:r>
              <a:rPr lang="pl-PL" dirty="0" smtClean="0"/>
              <a:t>Kiedy duch Boży zostaje komukolwiek odebrany, </a:t>
            </a:r>
            <a:r>
              <a:rPr lang="pl-PL" dirty="0" smtClean="0"/>
              <a:t>istota ta natychmiast </a:t>
            </a:r>
            <a:r>
              <a:rPr lang="pl-PL" dirty="0" smtClean="0"/>
              <a:t>ginie – duch jest siłą życia. Gdyby Bóg „wziął z powrotem do siebie swojego ducha i ściągnął w siebie swoje tchnienie, ​To by od razu zginęło wszelkie ciało i człowiek wróciłby do prochu. ​Jeżeli więc to rozumiesz, słuchaj tego” (Hi 34:14-16).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4.1  </a:t>
            </a:r>
            <a:r>
              <a:rPr lang="en-GB" dirty="0" err="1" smtClean="0"/>
              <a:t>Natur</a:t>
            </a:r>
            <a:r>
              <a:rPr lang="pl-PL" dirty="0" smtClean="0"/>
              <a:t>a człowieka</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Duch w czasie śmierci</a:t>
            </a:r>
            <a:r>
              <a:rPr lang="en-GB" dirty="0" smtClean="0"/>
              <a:t> [2]</a:t>
            </a:r>
            <a:endParaRPr lang="en-GB" dirty="0"/>
          </a:p>
        </p:txBody>
      </p:sp>
      <p:sp>
        <p:nvSpPr>
          <p:cNvPr id="3" name="Content Placeholder 2"/>
          <p:cNvSpPr>
            <a:spLocks noGrp="1"/>
          </p:cNvSpPr>
          <p:nvPr>
            <p:ph idx="1"/>
          </p:nvPr>
        </p:nvSpPr>
        <p:spPr/>
        <p:txBody>
          <a:bodyPr>
            <a:normAutofit/>
          </a:bodyPr>
          <a:lstStyle/>
          <a:p>
            <a:r>
              <a:rPr lang="en-GB" dirty="0" smtClean="0"/>
              <a:t>Ps </a:t>
            </a:r>
            <a:r>
              <a:rPr lang="en-GB" dirty="0" smtClean="0"/>
              <a:t>146:3-5 </a:t>
            </a:r>
            <a:r>
              <a:rPr lang="pl-PL" dirty="0" smtClean="0"/>
              <a:t>„​Nie pokładajcie ufności w książętach Ani w człowieku, który nic może pomóc!  Gdy opuszcza go duch, wraca do prochu swego (z którego został wzięty); W tymże dniu giną wszystkie zamysły jego, ​Błogosławiony ten, którego pomocą jest Bóg Jakuba, Którego nadzieja jest w Panu, Bogu jego”.</a:t>
            </a:r>
          </a:p>
          <a:p>
            <a:pPr>
              <a:buNone/>
            </a:pPr>
            <a:endParaRPr lang="pl-PL" b="1" dirty="0" smtClean="0"/>
          </a:p>
          <a:p>
            <a:r>
              <a:rPr lang="pl-PL" dirty="0" smtClean="0"/>
              <a:t>W czasie śmierci „wróci się proch do ziemi, tak jak nim był, duch zaś wróci do Boga, który go dał” (</a:t>
            </a:r>
            <a:r>
              <a:rPr lang="pl-PL" dirty="0" err="1" smtClean="0"/>
              <a:t>Kzn</a:t>
            </a:r>
            <a:r>
              <a:rPr lang="pl-PL" dirty="0" smtClean="0"/>
              <a:t> 12:7).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Człowiek i zwierzęta podobni w śmierci</a:t>
            </a:r>
            <a:r>
              <a:rPr lang="en-GB" dirty="0" smtClean="0"/>
              <a:t> [1]</a:t>
            </a:r>
            <a:endParaRPr lang="en-GB" dirty="0"/>
          </a:p>
        </p:txBody>
      </p:sp>
      <p:sp>
        <p:nvSpPr>
          <p:cNvPr id="3" name="Content Placeholder 2"/>
          <p:cNvSpPr>
            <a:spLocks noGrp="1"/>
          </p:cNvSpPr>
          <p:nvPr>
            <p:ph idx="1"/>
          </p:nvPr>
        </p:nvSpPr>
        <p:spPr/>
        <p:txBody>
          <a:bodyPr>
            <a:normAutofit/>
          </a:bodyPr>
          <a:lstStyle/>
          <a:p>
            <a:r>
              <a:rPr lang="pl-PL" dirty="0" smtClean="0"/>
              <a:t>Człowiek i zwierzęta mają w sobie tego samego ducha bądź siłę życiową. „​Bo los synów ludzkich jest taki, jak los zwierząt, jednaki jest los obojga. Jak one umierają, tak umierają tamci i wszyscy mają to samo tchnienie (ducha), Człowiek nie ma żadnej przewagi nad zwierzęciem” (</a:t>
            </a:r>
            <a:r>
              <a:rPr lang="pl-PL" dirty="0" err="1" smtClean="0"/>
              <a:t>Kzn</a:t>
            </a:r>
            <a:r>
              <a:rPr lang="pl-PL" dirty="0" smtClean="0"/>
              <a:t> 3:19). Nie ma istotnej różnicy pomiędzy tym dokąd udaje się duch człowieka a zwierzęcia (</a:t>
            </a:r>
            <a:r>
              <a:rPr lang="pl-PL" dirty="0" err="1" smtClean="0"/>
              <a:t>Kzn</a:t>
            </a:r>
            <a:r>
              <a:rPr lang="pl-PL" dirty="0" smtClean="0"/>
              <a:t> 3:21).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Człowiek i zwierzęta podobni w śmierci</a:t>
            </a:r>
            <a:r>
              <a:rPr lang="en-GB" dirty="0" smtClean="0"/>
              <a:t> [2]</a:t>
            </a:r>
            <a:endParaRPr lang="en-GB" dirty="0"/>
          </a:p>
        </p:txBody>
      </p:sp>
      <p:sp>
        <p:nvSpPr>
          <p:cNvPr id="3" name="Content Placeholder 2"/>
          <p:cNvSpPr>
            <a:spLocks noGrp="1"/>
          </p:cNvSpPr>
          <p:nvPr>
            <p:ph idx="1"/>
          </p:nvPr>
        </p:nvSpPr>
        <p:spPr/>
        <p:txBody>
          <a:bodyPr>
            <a:normAutofit/>
          </a:bodyPr>
          <a:lstStyle/>
          <a:p>
            <a:r>
              <a:rPr lang="pl-PL" dirty="0" smtClean="0"/>
              <a:t>Zarówno ludzie jak i zwierzęta, które mają  ducha żywota od Boga (Rdz 2:7; 7:15</a:t>
            </a:r>
            <a:r>
              <a:rPr lang="pl-PL" dirty="0" smtClean="0"/>
              <a:t>) </a:t>
            </a:r>
            <a:r>
              <a:rPr lang="pl-PL" dirty="0" smtClean="0"/>
              <a:t>ponieśli tę samą śmierć w czasie potopu: „​I wyginęło wszelkie ciało poruszające się na ziemi: ptactwo, bydło i dzikie zwierzęta, i wszelkie płazy, pełzające po ziemi, i wszyscy ludzie. ​Wszystko, co miało w nozdrzach tchnienie życia… pomarło…  To wszystko zostało zgładzone” (Rdz 7:21-23)</a:t>
            </a:r>
            <a:r>
              <a:rPr lang="en-GB" dirty="0" smtClean="0"/>
              <a:t>.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4.4  </a:t>
            </a:r>
            <a:r>
              <a:rPr lang="pl-PL" dirty="0" smtClean="0"/>
              <a:t>Śmierć jest nieświadomością</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Śmierć jest nieświadomością </a:t>
            </a:r>
            <a:r>
              <a:rPr lang="en-GB" dirty="0" smtClean="0"/>
              <a:t>[1]</a:t>
            </a:r>
            <a:endParaRPr lang="en-GB" dirty="0"/>
          </a:p>
        </p:txBody>
      </p:sp>
      <p:sp>
        <p:nvSpPr>
          <p:cNvPr id="3" name="Content Placeholder 2"/>
          <p:cNvSpPr>
            <a:spLocks noGrp="1"/>
          </p:cNvSpPr>
          <p:nvPr>
            <p:ph idx="1"/>
          </p:nvPr>
        </p:nvSpPr>
        <p:spPr/>
        <p:txBody>
          <a:bodyPr>
            <a:normAutofit fontScale="92500" lnSpcReduction="10000"/>
          </a:bodyPr>
          <a:lstStyle/>
          <a:p>
            <a:r>
              <a:rPr lang="pl-PL" dirty="0" smtClean="0"/>
              <a:t>„</a:t>
            </a:r>
            <a:r>
              <a:rPr lang="pl-PL" sz="2800" dirty="0" smtClean="0"/>
              <a:t>​Gdy opuszcza go duch (tchnienie </a:t>
            </a:r>
            <a:r>
              <a:rPr lang="pl-PL" sz="2800" dirty="0" err="1" smtClean="0"/>
              <a:t>BT</a:t>
            </a:r>
            <a:r>
              <a:rPr lang="pl-PL" sz="2800" dirty="0" smtClean="0"/>
              <a:t>), wraca do prochu swego; W tymże dniu (chwili) giną wszystkie zamysły jego” </a:t>
            </a:r>
            <a:r>
              <a:rPr lang="pl-PL" sz="2800" dirty="0" err="1" smtClean="0"/>
              <a:t>(P</a:t>
            </a:r>
            <a:r>
              <a:rPr lang="pl-PL" sz="2800" dirty="0" smtClean="0"/>
              <a:t>s 146:4). </a:t>
            </a:r>
            <a:endParaRPr lang="en-GB" dirty="0" smtClean="0"/>
          </a:p>
          <a:p>
            <a:r>
              <a:rPr lang="pl-PL" dirty="0" smtClean="0"/>
              <a:t>„</a:t>
            </a:r>
            <a:r>
              <a:rPr lang="pl-PL" sz="2800" dirty="0" smtClean="0"/>
              <a:t>Umarli nic nie wiedzą… ​Zarówno ich miłość, jak ich nienawiść, a także ich gorliwość dawno minęły” (</a:t>
            </a:r>
            <a:r>
              <a:rPr lang="pl-PL" sz="2800" dirty="0" err="1" smtClean="0"/>
              <a:t>Kzn</a:t>
            </a:r>
            <a:r>
              <a:rPr lang="pl-PL" sz="2800" dirty="0" smtClean="0"/>
              <a:t> 9:5,6). Nie ma „mądrości w grobie” (</a:t>
            </a:r>
            <a:r>
              <a:rPr lang="pl-PL" sz="2800" dirty="0" err="1" smtClean="0"/>
              <a:t>Kzn</a:t>
            </a:r>
            <a:r>
              <a:rPr lang="pl-PL" sz="2800" dirty="0" smtClean="0"/>
              <a:t> 9:10 </a:t>
            </a:r>
            <a:r>
              <a:rPr lang="pl-PL" sz="2800" dirty="0" err="1" smtClean="0"/>
              <a:t>BG</a:t>
            </a:r>
            <a:r>
              <a:rPr lang="pl-PL" sz="2800" dirty="0" smtClean="0"/>
              <a:t>) – nie ma myślenia, a w związku z tym świadomości. </a:t>
            </a:r>
          </a:p>
          <a:p>
            <a:r>
              <a:rPr lang="pl-PL" sz="2800" dirty="0" smtClean="0"/>
              <a:t>Hiob mówi, że kiedy umrze będzie „jakby go nie było” (Hi 10:19). Uważał on śmierć za zapomnienie, nieświadomość i całkowity brak istnienia, stan w jakim byliśmy przed urodzeniem. </a:t>
            </a:r>
            <a:endParaRPr lang="en-GB" sz="2800" dirty="0" smtClean="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Śmierć jest nieświadomością </a:t>
            </a:r>
            <a:r>
              <a:rPr lang="en-GB" dirty="0" smtClean="0"/>
              <a:t>[2]</a:t>
            </a:r>
            <a:endParaRPr lang="en-GB" dirty="0"/>
          </a:p>
        </p:txBody>
      </p:sp>
      <p:sp>
        <p:nvSpPr>
          <p:cNvPr id="3" name="Content Placeholder 2"/>
          <p:cNvSpPr>
            <a:spLocks noGrp="1"/>
          </p:cNvSpPr>
          <p:nvPr>
            <p:ph idx="1"/>
          </p:nvPr>
        </p:nvSpPr>
        <p:spPr/>
        <p:txBody>
          <a:bodyPr>
            <a:normAutofit fontScale="92500" lnSpcReduction="10000"/>
          </a:bodyPr>
          <a:lstStyle/>
          <a:p>
            <a:pPr lvl="1"/>
            <a:r>
              <a:rPr lang="pl-PL" sz="2600" dirty="0" smtClean="0"/>
              <a:t>Człowiek umiera tak jak umierają zwierzęta (</a:t>
            </a:r>
            <a:r>
              <a:rPr lang="pl-PL" sz="2600" dirty="0" err="1" smtClean="0"/>
              <a:t>Kzn</a:t>
            </a:r>
            <a:r>
              <a:rPr lang="pl-PL" sz="2600" dirty="0" smtClean="0"/>
              <a:t> 3:19). Jeżeli człowiek istniałby gdzieś świadomie po śmierci, to i zwierzęta, a jednak zarówno Pismo jak i nauka milczą na ten temat. </a:t>
            </a:r>
          </a:p>
          <a:p>
            <a:pPr lvl="1"/>
            <a:r>
              <a:rPr lang="pl-PL" dirty="0" smtClean="0"/>
              <a:t>Bóg „wie, jakim tworem jesteśmy, Pamięta, żeśmy prochem. Dni człowieka są jak trawa: Tak kwitnie jak kwiat polny. Gdy wiatr nań powieje, już go nie ma I już go nie ujrzy miejsce jego” </a:t>
            </a:r>
            <a:r>
              <a:rPr lang="pl-PL" dirty="0" err="1" smtClean="0"/>
              <a:t>(P</a:t>
            </a:r>
            <a:r>
              <a:rPr lang="pl-PL" dirty="0" smtClean="0"/>
              <a:t>s 103:14-16).  </a:t>
            </a:r>
          </a:p>
          <a:p>
            <a:pPr lvl="1"/>
            <a:r>
              <a:rPr lang="pl-PL" sz="2600" dirty="0" smtClean="0"/>
              <a:t>Wierzący wiedzieli, że po śmierci nie będą mogli chwalić Boga, mieli świadomość, że śmierć jest stanem nieświadomości – np. </a:t>
            </a:r>
            <a:r>
              <a:rPr lang="pl-PL" sz="2600" dirty="0" err="1" smtClean="0"/>
              <a:t>Hiskiasz</a:t>
            </a:r>
            <a:r>
              <a:rPr lang="pl-PL" sz="2600" dirty="0" smtClean="0"/>
              <a:t> (Iz 38:17-19) i Dawid </a:t>
            </a:r>
            <a:r>
              <a:rPr lang="pl-PL" sz="2600" dirty="0" err="1" smtClean="0"/>
              <a:t>)P</a:t>
            </a:r>
            <a:r>
              <a:rPr lang="pl-PL" sz="2600" dirty="0" smtClean="0"/>
              <a:t>s 6:4,5; 30:9; 39:13; 115:17). </a:t>
            </a:r>
            <a:endParaRPr lang="en-GB" sz="2600" dirty="0" smtClean="0"/>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Śmierć jako sen</a:t>
            </a:r>
            <a:endParaRPr lang="en-GB" dirty="0"/>
          </a:p>
        </p:txBody>
      </p:sp>
      <p:sp>
        <p:nvSpPr>
          <p:cNvPr id="3" name="Content Placeholder 2"/>
          <p:cNvSpPr>
            <a:spLocks noGrp="1"/>
          </p:cNvSpPr>
          <p:nvPr>
            <p:ph idx="1"/>
          </p:nvPr>
        </p:nvSpPr>
        <p:spPr/>
        <p:txBody>
          <a:bodyPr>
            <a:normAutofit/>
          </a:bodyPr>
          <a:lstStyle/>
          <a:p>
            <a:r>
              <a:rPr lang="pl-PL" b="1" dirty="0" smtClean="0"/>
              <a:t>Hi 3:11-17 „​Czemu nie umarłem już w łonie matki, czemu nie zginąłem, gdy wyszedłem z łona?...  </a:t>
            </a:r>
            <a:r>
              <a:rPr lang="pl-PL" dirty="0" smtClean="0"/>
              <a:t>Leżałbym teraz i odpoczywał spałbym i miałbym spokój… ​Tam bezbożni przestają szaleć, tam odpoczywają utrudzeni”. </a:t>
            </a:r>
            <a:r>
              <a:rPr lang="en-GB" dirty="0" smtClean="0"/>
              <a:t> </a:t>
            </a:r>
          </a:p>
          <a:p>
            <a:r>
              <a:rPr lang="en-GB" dirty="0" smtClean="0"/>
              <a:t>D</a:t>
            </a:r>
            <a:r>
              <a:rPr lang="pl-PL" dirty="0" smtClean="0"/>
              <a:t>n</a:t>
            </a:r>
            <a:r>
              <a:rPr lang="en-GB" dirty="0" smtClean="0"/>
              <a:t> 12:2,13 </a:t>
            </a:r>
            <a:r>
              <a:rPr lang="pl-PL" dirty="0" smtClean="0"/>
              <a:t>„​A wielu z tych, którzy śpią w prochu ziemi, obudzą się, jedni do żywota wiecznego, a drudzy na hańbę i wieczne potępienie…. ​Lecz ty idź swoją drogą, aż przyjdzie koniec; i spoczniesz, i powstaniesz do swojego losu u kresu dni”. </a:t>
            </a:r>
            <a:endParaRPr lang="en-GB" dirty="0" smtClean="0"/>
          </a:p>
          <a:p>
            <a:endParaRPr lang="en-GB" dirty="0" smtClean="0"/>
          </a:p>
          <a:p>
            <a:endParaRPr lang="en-GB" dirty="0" smtClean="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Fa</a:t>
            </a:r>
            <a:r>
              <a:rPr lang="pl-PL" dirty="0" err="1" smtClean="0"/>
              <a:t>łszywe</a:t>
            </a:r>
            <a:r>
              <a:rPr lang="pl-PL" dirty="0" smtClean="0"/>
              <a:t> poglądy</a:t>
            </a:r>
            <a:endParaRPr lang="en-GB" dirty="0"/>
          </a:p>
        </p:txBody>
      </p:sp>
      <p:sp>
        <p:nvSpPr>
          <p:cNvPr id="3" name="Content Placeholder 2"/>
          <p:cNvSpPr>
            <a:spLocks noGrp="1"/>
          </p:cNvSpPr>
          <p:nvPr>
            <p:ph idx="1"/>
          </p:nvPr>
        </p:nvSpPr>
        <p:spPr/>
        <p:txBody>
          <a:bodyPr>
            <a:normAutofit fontScale="92500" lnSpcReduction="10000"/>
          </a:bodyPr>
          <a:lstStyle/>
          <a:p>
            <a:r>
              <a:rPr lang="pl-PL" b="1" dirty="0" smtClean="0"/>
              <a:t>1.</a:t>
            </a:r>
            <a:r>
              <a:rPr lang="pl-PL" dirty="0" smtClean="0"/>
              <a:t> Nagrodę za nasze życie otrzymujemy w czasie śmierci, kiedy to naszej nieśmiertelnej duszy zostaje przyznane miejsce wiecznego pobytu. </a:t>
            </a:r>
          </a:p>
          <a:p>
            <a:r>
              <a:rPr lang="pl-PL" b="1" dirty="0" smtClean="0"/>
              <a:t>2.</a:t>
            </a:r>
            <a:r>
              <a:rPr lang="pl-PL" dirty="0" smtClean="0"/>
              <a:t> Podział na sprawiedliwych i niegodziwców dokonuje się w chwili śmierci.</a:t>
            </a:r>
          </a:p>
          <a:p>
            <a:r>
              <a:rPr lang="pl-PL" b="1" dirty="0" smtClean="0"/>
              <a:t>3.</a:t>
            </a:r>
            <a:r>
              <a:rPr lang="pl-PL" dirty="0" smtClean="0"/>
              <a:t> Nagrodą dla sprawiedliwych jest pójście do nieba.</a:t>
            </a:r>
          </a:p>
          <a:p>
            <a:r>
              <a:rPr lang="pl-PL" b="1" dirty="0" smtClean="0"/>
              <a:t>4.</a:t>
            </a:r>
            <a:r>
              <a:rPr lang="pl-PL" dirty="0" smtClean="0"/>
              <a:t> Ponieważ każdy ma nieśmiertelną duszę musi w związku z tym udać się albo do nieba, albo do piekła.</a:t>
            </a:r>
          </a:p>
          <a:p>
            <a:r>
              <a:rPr lang="pl-PL" b="1" dirty="0" smtClean="0"/>
              <a:t>5.</a:t>
            </a:r>
            <a:r>
              <a:rPr lang="pl-PL" dirty="0" smtClean="0"/>
              <a:t> Niegodziwe dusze udadzą się do miejsca kary zwanego piekłem.</a:t>
            </a:r>
          </a:p>
          <a:p>
            <a:r>
              <a:rPr lang="pl-PL" b="1" dirty="0" smtClean="0"/>
              <a:t>6.</a:t>
            </a:r>
            <a:r>
              <a:rPr lang="pl-PL" dirty="0" smtClean="0"/>
              <a:t> Dusza jest nieśmiertelna.</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pic>
        <p:nvPicPr>
          <p:cNvPr id="5" name="Picture Placeholder 4" descr="AbrahamPromises2.png"/>
          <p:cNvPicPr>
            <a:picLocks noGrp="1" noChangeAspect="1"/>
          </p:cNvPicPr>
          <p:nvPr>
            <p:ph type="pic" idx="1"/>
          </p:nvPr>
        </p:nvPicPr>
        <p:blipFill>
          <a:blip r:embed="rId2" cstate="print"/>
          <a:srcRect l="5942" r="5942"/>
          <a:stretch>
            <a:fillRect/>
          </a:stretch>
        </p:blipFill>
        <p:spPr>
          <a:xfrm rot="433392">
            <a:off x="3485793" y="1199517"/>
            <a:ext cx="4617720" cy="3931920"/>
          </a:xfrm>
        </p:spPr>
      </p:pic>
      <p:sp>
        <p:nvSpPr>
          <p:cNvPr id="9" name="pole tekstowe 8"/>
          <p:cNvSpPr txBox="1"/>
          <p:nvPr/>
        </p:nvSpPr>
        <p:spPr>
          <a:xfrm rot="416678">
            <a:off x="3680638" y="1058863"/>
            <a:ext cx="2556365" cy="1200329"/>
          </a:xfrm>
          <a:prstGeom prst="rect">
            <a:avLst/>
          </a:prstGeom>
          <a:solidFill>
            <a:srgbClr val="002060"/>
          </a:solidFill>
        </p:spPr>
        <p:txBody>
          <a:bodyPr wrap="square" rtlCol="0">
            <a:spAutoFit/>
          </a:bodyPr>
          <a:lstStyle/>
          <a:p>
            <a:r>
              <a:rPr lang="pl-PL" sz="2400" b="1" dirty="0" smtClean="0">
                <a:solidFill>
                  <a:schemeClr val="bg1"/>
                </a:solidFill>
              </a:rPr>
              <a:t>OBIETNICA </a:t>
            </a:r>
          </a:p>
          <a:p>
            <a:r>
              <a:rPr lang="pl-PL" sz="2400" b="1" dirty="0" smtClean="0">
                <a:solidFill>
                  <a:schemeClr val="bg1"/>
                </a:solidFill>
              </a:rPr>
              <a:t>DANA </a:t>
            </a:r>
          </a:p>
          <a:p>
            <a:r>
              <a:rPr lang="pl-PL" sz="2400" b="1" dirty="0" smtClean="0">
                <a:solidFill>
                  <a:schemeClr val="bg1"/>
                </a:solidFill>
              </a:rPr>
              <a:t>ABRAHAMOWI</a:t>
            </a:r>
            <a:endParaRPr lang="pl-PL" sz="2400" b="1" dirty="0">
              <a:solidFill>
                <a:schemeClr val="bg1"/>
              </a:solidFill>
            </a:endParaRPr>
          </a:p>
        </p:txBody>
      </p:sp>
      <p:sp>
        <p:nvSpPr>
          <p:cNvPr id="11" name="pole tekstowe 10"/>
          <p:cNvSpPr txBox="1"/>
          <p:nvPr/>
        </p:nvSpPr>
        <p:spPr>
          <a:xfrm rot="436489">
            <a:off x="3475478" y="2731154"/>
            <a:ext cx="4608512" cy="584775"/>
          </a:xfrm>
          <a:prstGeom prst="rect">
            <a:avLst/>
          </a:prstGeom>
          <a:blipFill>
            <a:blip r:embed="rId3" cstate="print"/>
            <a:tile tx="0" ty="0" sx="100000" sy="100000" flip="none" algn="tl"/>
          </a:blipFill>
        </p:spPr>
        <p:txBody>
          <a:bodyPr wrap="square" rtlCol="0">
            <a:spAutoFit/>
          </a:bodyPr>
          <a:lstStyle/>
          <a:p>
            <a:r>
              <a:rPr lang="pl-PL" sz="3200" b="1" dirty="0" smtClean="0">
                <a:solidFill>
                  <a:srgbClr val="FF0000"/>
                </a:solidFill>
                <a:latin typeface="Bradley Hand ITC" pitchFamily="66" charset="0"/>
              </a:rPr>
              <a:t>Czy poszedł on do nieba?</a:t>
            </a:r>
            <a:endParaRPr lang="pl-PL" sz="3200" b="1" dirty="0">
              <a:solidFill>
                <a:srgbClr val="FF0000"/>
              </a:solidFill>
              <a:latin typeface="Bradley Hand ITC"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pl-PL" dirty="0" smtClean="0"/>
              <a:t>„Biblia nie mówi nigdzie, że kiedy umieramy idziemy do nieba ani nie opisuje śmierci w kategoriach pójścia do nieba. W Starym Testamencie, kiedy człowiek umierał szedł do </a:t>
            </a:r>
            <a:r>
              <a:rPr lang="pl-PL" i="1" dirty="0" err="1" smtClean="0"/>
              <a:t>szeolu</a:t>
            </a:r>
            <a:r>
              <a:rPr lang="pl-PL" dirty="0" smtClean="0"/>
              <a:t>”. </a:t>
            </a:r>
            <a:r>
              <a:rPr lang="en-GB" dirty="0" smtClean="0"/>
              <a:t> John Robinson, </a:t>
            </a:r>
            <a:r>
              <a:rPr lang="en-GB" dirty="0" err="1" smtClean="0"/>
              <a:t>Bis</a:t>
            </a:r>
            <a:r>
              <a:rPr lang="pl-PL" dirty="0" smtClean="0"/>
              <a:t>kup </a:t>
            </a:r>
            <a:r>
              <a:rPr lang="en-GB" dirty="0" smtClean="0"/>
              <a:t>Woolwich, </a:t>
            </a:r>
            <a:r>
              <a:rPr lang="en-GB" i="1" dirty="0" smtClean="0"/>
              <a:t>On Being The Church In The World</a:t>
            </a:r>
            <a:r>
              <a:rPr lang="en-GB" dirty="0" smtClean="0"/>
              <a:t> (</a:t>
            </a:r>
            <a:r>
              <a:rPr lang="en-GB" dirty="0" err="1" smtClean="0"/>
              <a:t>Harmondsworth</a:t>
            </a:r>
            <a:r>
              <a:rPr lang="en-GB" dirty="0" smtClean="0"/>
              <a:t>, UK: Penguin, 1960) </a:t>
            </a:r>
            <a:r>
              <a:rPr lang="pl-PL" dirty="0" err="1" smtClean="0"/>
              <a:t>str</a:t>
            </a:r>
            <a:r>
              <a:rPr lang="en-GB" dirty="0" smtClean="0"/>
              <a:t>. 156.</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pl-PL" dirty="0" smtClean="0"/>
              <a:t>Człowiek nie chce przyznać, choć się tego </a:t>
            </a:r>
            <a:r>
              <a:rPr lang="pl-PL" dirty="0" smtClean="0"/>
              <a:t>wypiera, </a:t>
            </a:r>
            <a:r>
              <a:rPr lang="pl-PL" dirty="0" smtClean="0"/>
              <a:t>że życie jest krótkie i że prędzej czy później przyjdzie mu spotkać się ze śmiercią. "Bo czymże jest życie wasze? Parą jesteście, która ukazuje się na krótko, a potem znika". „​My bowiem musimy umrzeć i jesteśmy jak woda rozlana po ziemi, której nie da się już zebrać". „Jak trawa, która znika: ​Rano kwitnie i rośnie, Pod wieczór więdnie i usycha" (</a:t>
            </a:r>
            <a:r>
              <a:rPr lang="pl-PL" dirty="0" err="1" smtClean="0"/>
              <a:t>Jk</a:t>
            </a:r>
            <a:r>
              <a:rPr lang="pl-PL" dirty="0" smtClean="0"/>
              <a:t> 4:14; 2 Sam 14:14; </a:t>
            </a:r>
            <a:r>
              <a:rPr lang="pl-PL" dirty="0" err="1" smtClean="0"/>
              <a:t>Ps</a:t>
            </a:r>
            <a:r>
              <a:rPr lang="pl-PL" dirty="0" smtClean="0"/>
              <a:t> 90:5,6). </a:t>
            </a:r>
            <a:r>
              <a:rPr lang="en-GB" dirty="0" smtClean="0"/>
              <a:t> </a:t>
            </a:r>
          </a:p>
          <a:p>
            <a:r>
              <a:rPr lang="pl-PL" dirty="0" smtClean="0"/>
              <a:t>„​Naucz nas liczyć dni nasze, Abyśmy posiedli mądre serce!</a:t>
            </a:r>
            <a:r>
              <a:rPr lang="en-GB" dirty="0" smtClean="0"/>
              <a:t>” (Ps. 90:12) </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raveyard-28-06-2006"/>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4103" name="Rectangle 7"/>
          <p:cNvSpPr>
            <a:spLocks noChangeArrowheads="1"/>
          </p:cNvSpPr>
          <p:nvPr/>
        </p:nvSpPr>
        <p:spPr bwMode="auto">
          <a:xfrm>
            <a:off x="4800600" y="4365104"/>
            <a:ext cx="4267200" cy="1938992"/>
          </a:xfrm>
          <a:prstGeom prst="rect">
            <a:avLst/>
          </a:prstGeom>
          <a:noFill/>
          <a:ln w="9525">
            <a:noFill/>
            <a:miter lim="800000"/>
            <a:headEnd/>
            <a:tailEnd/>
          </a:ln>
          <a:effectLst/>
        </p:spPr>
        <p:txBody>
          <a:bodyPr wrap="square">
            <a:spAutoFit/>
          </a:bodyPr>
          <a:lstStyle/>
          <a:p>
            <a:pPr algn="r"/>
            <a:r>
              <a:rPr lang="pl-PL" altLang="ko-KR" sz="4000" i="1" dirty="0" smtClean="0">
                <a:effectLst>
                  <a:outerShdw blurRad="38100" dist="38100" dir="2700000" algn="tl">
                    <a:srgbClr val="C0C0C0"/>
                  </a:outerShdw>
                </a:effectLst>
                <a:latin typeface="Times New Roman" pitchFamily="18" charset="0"/>
              </a:rPr>
              <a:t>Czy to więc nasza jedyna nadzieja?</a:t>
            </a:r>
          </a:p>
          <a:p>
            <a:pPr algn="r"/>
            <a:r>
              <a:rPr lang="pl-PL" altLang="ko-KR" sz="4000" i="1" dirty="0" smtClean="0">
                <a:effectLst>
                  <a:outerShdw blurRad="38100" dist="38100" dir="2700000" algn="tl">
                    <a:srgbClr val="C0C0C0"/>
                  </a:outerShdw>
                </a:effectLst>
                <a:latin typeface="Times New Roman" pitchFamily="18" charset="0"/>
              </a:rPr>
              <a:t>Śmierć? Na zawsze?</a:t>
            </a:r>
            <a:r>
              <a:rPr lang="en-US" altLang="ko-KR" sz="4000" dirty="0" smtClean="0">
                <a:effectLst>
                  <a:outerShdw blurRad="38100" dist="38100" dir="2700000" algn="tl">
                    <a:srgbClr val="C0C0C0"/>
                  </a:outerShdw>
                </a:effectLst>
                <a:latin typeface="Times New Roman" pitchFamily="18" charset="0"/>
              </a:rPr>
              <a:t> </a:t>
            </a:r>
            <a:endParaRPr lang="en-US" altLang="ko-KR" sz="4000" dirty="0">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4.5  </a:t>
            </a:r>
            <a:r>
              <a:rPr lang="pl-PL" dirty="0" smtClean="0"/>
              <a:t>Zmartwychwstanie</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5" name="Picture 3" descr="tombstone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4037" name="Picture 5" descr="tombstone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pole tekstowe 3"/>
          <p:cNvSpPr txBox="1"/>
          <p:nvPr/>
        </p:nvSpPr>
        <p:spPr>
          <a:xfrm>
            <a:off x="539552" y="5373216"/>
            <a:ext cx="8128315" cy="461665"/>
          </a:xfrm>
          <a:prstGeom prst="rect">
            <a:avLst/>
          </a:prstGeom>
          <a:noFill/>
        </p:spPr>
        <p:txBody>
          <a:bodyPr wrap="square" rtlCol="0">
            <a:spAutoFit/>
          </a:bodyPr>
          <a:lstStyle/>
          <a:p>
            <a:pPr algn="ctr"/>
            <a:r>
              <a:rPr lang="pl-PL" b="1" dirty="0" smtClean="0"/>
              <a:t>„WIELU ŚPIĄCYCH W PROCHU ZIEMI OBUDZI SIĘ” </a:t>
            </a:r>
            <a:r>
              <a:rPr lang="pl-PL" b="1" dirty="0" err="1" smtClean="0"/>
              <a:t>DN</a:t>
            </a:r>
            <a:r>
              <a:rPr lang="pl-PL" b="1" dirty="0" smtClean="0"/>
              <a:t> </a:t>
            </a:r>
            <a:r>
              <a:rPr lang="pl-PL" sz="2400" b="1" dirty="0" smtClean="0"/>
              <a:t>12:2 </a:t>
            </a:r>
            <a:r>
              <a:rPr lang="pl-PL" b="1" dirty="0" smtClean="0"/>
              <a:t>BP</a:t>
            </a:r>
            <a:endParaRPr lang="pl-PL"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DSC0002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pl-PL" altLang="ko-KR" sz="2400" b="1" dirty="0" smtClean="0">
                <a:latin typeface="Arial Black" pitchFamily="34" charset="0"/>
              </a:rPr>
              <a:t>UMRZYJ DLA SIEBIE</a:t>
            </a:r>
            <a:endParaRPr lang="en-US" altLang="ko-KR" sz="2400" b="1" dirty="0">
              <a:latin typeface="Arial Black" pitchFamily="34" charset="0"/>
            </a:endParaRP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pl-PL" altLang="ko-KR" sz="2400" b="1" dirty="0" smtClean="0">
                <a:latin typeface="Arial Black" pitchFamily="34" charset="0"/>
              </a:rPr>
              <a:t>NARODZONY NA NOWO</a:t>
            </a:r>
            <a:endParaRPr lang="en-US" altLang="ko-KR" sz="2400" b="1" dirty="0">
              <a:latin typeface="Arial Black" pitchFamily="34" charset="0"/>
            </a:endParaRP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pl-PL" altLang="ko-KR" sz="2400" b="1" dirty="0" smtClean="0">
                <a:latin typeface="Arial Black" pitchFamily="34" charset="0"/>
              </a:rPr>
              <a:t>WZBUDZONY NOWYM</a:t>
            </a:r>
            <a:endParaRPr lang="en-US" altLang="ko-KR" sz="2400" b="1" dirty="0">
              <a:latin typeface="Arial Black" pitchFamily="34" charset="0"/>
            </a:endParaRP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a:effectLst/>
        </p:spPr>
        <p:txBody>
          <a:bodyPr wrap="none" anchor="ctr"/>
          <a:lstStyle/>
          <a:p>
            <a:pPr algn="ctr"/>
            <a:r>
              <a:rPr lang="pl-PL" altLang="ko-KR" sz="2400" dirty="0" smtClean="0">
                <a:latin typeface="Arial Black" pitchFamily="34" charset="0"/>
              </a:rPr>
              <a:t>ŻYJ NA WIEKI</a:t>
            </a:r>
            <a:endParaRPr lang="en-US" altLang="ko-KR" sz="2400" dirty="0">
              <a:latin typeface="Arial Black" pitchFamily="34" charset="0"/>
            </a:endParaRP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pl-PL" altLang="ko-KR" sz="2400" b="1" dirty="0" smtClean="0">
                <a:latin typeface="Arial Black" pitchFamily="34" charset="0"/>
              </a:rPr>
              <a:t>ŻYJ DLA CHRYSTUSA</a:t>
            </a:r>
            <a:endParaRPr lang="en-US" altLang="ko-KR" sz="24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Cielesne zmartwychwstanie</a:t>
            </a:r>
            <a:r>
              <a:rPr lang="en-GB" dirty="0" smtClean="0"/>
              <a:t> [1]</a:t>
            </a:r>
            <a:endParaRPr lang="en-GB" dirty="0"/>
          </a:p>
        </p:txBody>
      </p:sp>
      <p:sp>
        <p:nvSpPr>
          <p:cNvPr id="3" name="Content Placeholder 2"/>
          <p:cNvSpPr>
            <a:spLocks noGrp="1"/>
          </p:cNvSpPr>
          <p:nvPr>
            <p:ph idx="1"/>
          </p:nvPr>
        </p:nvSpPr>
        <p:spPr/>
        <p:txBody>
          <a:bodyPr>
            <a:normAutofit/>
          </a:bodyPr>
          <a:lstStyle/>
          <a:p>
            <a:r>
              <a:rPr lang="pl-PL" dirty="0" smtClean="0"/>
              <a:t>W czasie swego powrotu Chrystus „przemieni znikome ciało nasze w postać, podobną do uwielbionego ciała swego” (</a:t>
            </a:r>
            <a:r>
              <a:rPr lang="pl-PL" dirty="0" err="1" smtClean="0"/>
              <a:t>Flp</a:t>
            </a:r>
            <a:r>
              <a:rPr lang="pl-PL" dirty="0" smtClean="0"/>
              <a:t> 3:21). Ci, którzy umarli i obrócili się w proch „obudzą się i będą radośnie śpiewać” (Iz 26:19).</a:t>
            </a:r>
            <a:endParaRPr lang="en-GB" dirty="0" smtClean="0"/>
          </a:p>
          <a:p>
            <a:r>
              <a:rPr lang="pl-PL" dirty="0" smtClean="0"/>
              <a:t>Poprzez chrzest utożsamiamy się z Chrystusem, jego śmiercią i zmartwychwstaniem, okazując naszą wiarę w to, że my również otrzymamy nagrodę, którą on otrzymał poprzez swe zmartwychwstanie. (</a:t>
            </a:r>
            <a:r>
              <a:rPr lang="pl-PL" dirty="0" err="1" smtClean="0"/>
              <a:t>Rz</a:t>
            </a:r>
            <a:r>
              <a:rPr lang="pl-PL" dirty="0" smtClean="0"/>
              <a:t> 6:3-5).</a:t>
            </a:r>
            <a:r>
              <a:rPr lang="en-GB" dirty="0" smtClean="0"/>
              <a:t> </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Cielesne zmartwychwstanie</a:t>
            </a:r>
            <a:r>
              <a:rPr lang="en-GB" dirty="0" smtClean="0"/>
              <a:t> [2]</a:t>
            </a:r>
            <a:endParaRPr lang="en-GB" dirty="0"/>
          </a:p>
        </p:txBody>
      </p:sp>
      <p:sp>
        <p:nvSpPr>
          <p:cNvPr id="3" name="Content Placeholder 2"/>
          <p:cNvSpPr>
            <a:spLocks noGrp="1"/>
          </p:cNvSpPr>
          <p:nvPr>
            <p:ph idx="1"/>
          </p:nvPr>
        </p:nvSpPr>
        <p:spPr/>
        <p:txBody>
          <a:bodyPr>
            <a:normAutofit/>
          </a:bodyPr>
          <a:lstStyle/>
          <a:p>
            <a:r>
              <a:rPr lang="pl-PL" dirty="0" smtClean="0"/>
              <a:t>Poprzez nasz udział w jego cierpieniach będziemy mieli udział w jego nagrodzie „​śmierć Jezusa na ciele swoim noszący (teraz), aby i życie Jezusa na ciele naszym się ujawniło” (2 Ko 4:10). </a:t>
            </a:r>
            <a:r>
              <a:rPr lang="en-GB" dirty="0" smtClean="0"/>
              <a:t> </a:t>
            </a:r>
          </a:p>
          <a:p>
            <a:r>
              <a:rPr lang="pl-PL" dirty="0" smtClean="0"/>
              <a:t>„Ten, który Jezusa Chrystusa z martwych wzbudził, ożywi i wasze śmiertelne ciała przez Ducha swego, który mieszka w was” (</a:t>
            </a:r>
            <a:r>
              <a:rPr lang="pl-PL" dirty="0" err="1" smtClean="0"/>
              <a:t>Rz</a:t>
            </a:r>
            <a:r>
              <a:rPr lang="pl-PL" dirty="0" smtClean="0"/>
              <a:t> 8:11). Z taką to nadzieją oczekujemy „odkupienia ciała naszego” (</a:t>
            </a:r>
            <a:r>
              <a:rPr lang="pl-PL" dirty="0" err="1" smtClean="0"/>
              <a:t>Rz</a:t>
            </a:r>
            <a:r>
              <a:rPr lang="pl-PL" dirty="0" smtClean="0"/>
              <a:t> 8:23), przez co ciało te stanie się nieśmiertelne. </a:t>
            </a:r>
            <a:endParaRPr lang="en-GB" dirty="0" smtClean="0"/>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„Błogosławiona nadzieja”</a:t>
            </a:r>
            <a:endParaRPr lang="en-GB" dirty="0"/>
          </a:p>
        </p:txBody>
      </p:sp>
      <p:pic>
        <p:nvPicPr>
          <p:cNvPr id="4" name="Content Placeholder 3" descr="IMG_017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000" dirty="0" smtClean="0"/>
              <a:t>Nadzieja zmartwychwstania wierzących</a:t>
            </a:r>
            <a:endParaRPr lang="en-GB" sz="4000" dirty="0"/>
          </a:p>
        </p:txBody>
      </p:sp>
      <p:sp>
        <p:nvSpPr>
          <p:cNvPr id="3" name="Content Placeholder 2"/>
          <p:cNvSpPr>
            <a:spLocks noGrp="1"/>
          </p:cNvSpPr>
          <p:nvPr>
            <p:ph idx="1"/>
          </p:nvPr>
        </p:nvSpPr>
        <p:spPr/>
        <p:txBody>
          <a:bodyPr>
            <a:normAutofit fontScale="92500" lnSpcReduction="10000"/>
          </a:bodyPr>
          <a:lstStyle/>
          <a:p>
            <a:r>
              <a:rPr lang="pl-PL" dirty="0" smtClean="0"/>
              <a:t>„Obrońca mój żyje i jako ostatni nad prochem stanie. Potem skóra moja się wyprostuje i w ciele moim zobaczę Boga. To ja go właśnie zobaczę, oczy moje Go ujrzą, nie kto inny; nerki moje omdlewają w mym wnętrzu” (Hi 19:25-27 BP).</a:t>
            </a:r>
            <a:r>
              <a:rPr lang="en-GB" dirty="0" smtClean="0"/>
              <a:t> </a:t>
            </a:r>
          </a:p>
          <a:p>
            <a:r>
              <a:rPr lang="pl-PL" dirty="0" smtClean="0"/>
              <a:t>Taką samą nadzieję miał Izajasz „Twoje ciała wstaną” (Iz 26:19). </a:t>
            </a:r>
            <a:endParaRPr lang="en-GB" dirty="0" smtClean="0"/>
          </a:p>
          <a:p>
            <a:r>
              <a:rPr lang="pl-PL" dirty="0" smtClean="0"/>
              <a:t>„​Rzekł jej Jezus: Zmartwychwstanie brat twój</a:t>
            </a:r>
            <a:r>
              <a:rPr lang="pl-PL" dirty="0" smtClean="0"/>
              <a:t>. Odpowiedziała </a:t>
            </a:r>
            <a:r>
              <a:rPr lang="pl-PL" dirty="0" smtClean="0"/>
              <a:t>mu Marta: Wiem, że zmartwychwstanie przy zmartwychwstaniu w dniu ostatecznym” (</a:t>
            </a:r>
            <a:r>
              <a:rPr lang="pl-PL" dirty="0" err="1" smtClean="0"/>
              <a:t>Jn</a:t>
            </a:r>
            <a:r>
              <a:rPr lang="pl-PL" dirty="0" smtClean="0"/>
              <a:t> 11:23-24). </a:t>
            </a:r>
            <a:endParaRPr lang="en-GB" dirty="0" smtClean="0"/>
          </a:p>
          <a:p>
            <a:r>
              <a:rPr lang="pl-PL" dirty="0" smtClean="0"/>
              <a:t>„Każdy, kto słyszał od Ojca i jest pouczony, przychodzi do mnie… A ja go wskrzeszę w dniu ostatecznym” (</a:t>
            </a:r>
            <a:r>
              <a:rPr lang="pl-PL" dirty="0" err="1" smtClean="0"/>
              <a:t>Jn</a:t>
            </a:r>
            <a:r>
              <a:rPr lang="pl-PL" dirty="0" smtClean="0"/>
              <a:t> 6:45,44). </a:t>
            </a:r>
            <a:endParaRPr lang="en-GB" dirty="0" smtClean="0"/>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funeral.JPG"/>
          <p:cNvPicPr>
            <a:picLocks noGrp="1" noChangeAspect="1"/>
          </p:cNvPicPr>
          <p:nvPr>
            <p:ph idx="1"/>
          </p:nvPr>
        </p:nvPicPr>
        <p:blipFill>
          <a:blip r:embed="rId2" cstate="print"/>
          <a:stretch>
            <a:fillRect/>
          </a:stretch>
        </p:blipFill>
        <p:spPr>
          <a:xfrm>
            <a:off x="3472281" y="1935163"/>
            <a:ext cx="2199438" cy="43894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dirty="0" smtClean="0"/>
              <a:t>Wbrew jasnemu stanowisku Boga w tej kwestii, że człowiek "na pewno </a:t>
            </a:r>
            <a:r>
              <a:rPr lang="pl-PL" dirty="0" smtClean="0"/>
              <a:t>umrze” </a:t>
            </a:r>
            <a:r>
              <a:rPr lang="pl-PL" dirty="0" smtClean="0"/>
              <a:t>gdy zgrzeszy (Rdz 2:17</a:t>
            </a:r>
            <a:r>
              <a:rPr lang="pl-PL" dirty="0" smtClean="0"/>
              <a:t>), </a:t>
            </a:r>
            <a:r>
              <a:rPr lang="pl-PL" dirty="0" smtClean="0"/>
              <a:t>wąż zapewniał: "Na pewno nie umrzecie" (Rdz 3:4). Próba negacji </a:t>
            </a:r>
            <a:r>
              <a:rPr lang="pl-PL" dirty="0" smtClean="0"/>
              <a:t>ostateczności </a:t>
            </a:r>
            <a:r>
              <a:rPr lang="pl-PL" dirty="0" smtClean="0"/>
              <a:t>śmierci stała się cechą charakterystyczną wszystkich fałszywych religii.</a:t>
            </a:r>
            <a:r>
              <a:rPr lang="en-GB" dirty="0" smtClean="0"/>
              <a:t>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4.6  </a:t>
            </a:r>
            <a:r>
              <a:rPr lang="pl-PL" dirty="0" smtClean="0"/>
              <a:t>Sąd</a:t>
            </a:r>
            <a:r>
              <a:rPr lang="en-GB" dirty="0"/>
              <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Sąd nadejdzie</a:t>
            </a:r>
            <a:endParaRPr lang="en-GB" dirty="0"/>
          </a:p>
        </p:txBody>
      </p:sp>
      <p:sp>
        <p:nvSpPr>
          <p:cNvPr id="3" name="Content Placeholder 2"/>
          <p:cNvSpPr>
            <a:spLocks noGrp="1"/>
          </p:cNvSpPr>
          <p:nvPr>
            <p:ph idx="1"/>
          </p:nvPr>
        </p:nvSpPr>
        <p:spPr/>
        <p:txBody>
          <a:bodyPr>
            <a:normAutofit/>
          </a:bodyPr>
          <a:lstStyle/>
          <a:p>
            <a:r>
              <a:rPr lang="en-GB" dirty="0" smtClean="0"/>
              <a:t>W</a:t>
            </a:r>
            <a:r>
              <a:rPr lang="pl-PL" dirty="0" err="1" smtClean="0"/>
              <a:t>szyscy</a:t>
            </a:r>
            <a:r>
              <a:rPr lang="pl-PL" dirty="0" smtClean="0"/>
              <a:t> „staniemy przed stolicą Chrystusową” (</a:t>
            </a:r>
            <a:r>
              <a:rPr lang="pl-PL" dirty="0" err="1" smtClean="0"/>
              <a:t>Rz</a:t>
            </a:r>
            <a:r>
              <a:rPr lang="pl-PL" dirty="0" smtClean="0"/>
              <a:t> 14:10 </a:t>
            </a:r>
            <a:r>
              <a:rPr lang="pl-PL" dirty="0" err="1" smtClean="0"/>
              <a:t>BG</a:t>
            </a:r>
            <a:r>
              <a:rPr lang="pl-PL" dirty="0" smtClean="0"/>
              <a:t>). „My wszyscy musimy stanąć bez osłony przed trybunałem Chrystusa” (2 Ko 5:10 </a:t>
            </a:r>
            <a:r>
              <a:rPr lang="pl-PL" dirty="0" err="1" smtClean="0"/>
              <a:t>NTPop</a:t>
            </a:r>
            <a:r>
              <a:rPr lang="pl-PL" dirty="0" smtClean="0"/>
              <a:t>), by „każdy otrzymał według tego, co zdziałał w ciele: czy to dobro, czy zło”. </a:t>
            </a:r>
            <a:endParaRPr lang="en-GB" dirty="0" smtClean="0"/>
          </a:p>
          <a:p>
            <a:r>
              <a:rPr lang="pl-PL" dirty="0" smtClean="0"/>
              <a:t>„​Tak będzie przy końcu świata; wyjdą aniołowie i wyłączą złych spośród sprawiedliwych” (</a:t>
            </a:r>
            <a:r>
              <a:rPr lang="en-GB" dirty="0" smtClean="0"/>
              <a:t>Mt 13:49). </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Oddzielenie dobrych od złych</a:t>
            </a:r>
            <a:endParaRPr lang="en-GB" dirty="0"/>
          </a:p>
        </p:txBody>
      </p:sp>
      <p:sp>
        <p:nvSpPr>
          <p:cNvPr id="3" name="Content Placeholder 2"/>
          <p:cNvSpPr>
            <a:spLocks noGrp="1"/>
          </p:cNvSpPr>
          <p:nvPr>
            <p:ph idx="1"/>
          </p:nvPr>
        </p:nvSpPr>
        <p:spPr/>
        <p:txBody>
          <a:bodyPr>
            <a:normAutofit lnSpcReduction="10000"/>
          </a:bodyPr>
          <a:lstStyle/>
          <a:p>
            <a:r>
              <a:rPr lang="pl-PL" dirty="0" smtClean="0"/>
              <a:t>„​A gdy przyjdzie Syn Człowieczy w chwale swojej i wszyscy aniołowie z nim, wtedy zasiądzie na tronie swej chwały (na tronie Dawida w Jerozolimie, </a:t>
            </a:r>
            <a:r>
              <a:rPr lang="pl-PL" dirty="0" err="1" smtClean="0"/>
              <a:t>Łk</a:t>
            </a:r>
            <a:r>
              <a:rPr lang="pl-PL" dirty="0" smtClean="0"/>
              <a:t> 1:32,33). ​I będą zgromadzone przed nim wszystkie narody (tzn. ludzie z wszystkich narodów, por. </a:t>
            </a:r>
            <a:r>
              <a:rPr lang="pl-PL" dirty="0" err="1" smtClean="0"/>
              <a:t>Mt</a:t>
            </a:r>
            <a:r>
              <a:rPr lang="pl-PL" dirty="0" smtClean="0"/>
              <a:t> 28:19), i odłączy jedne od drugich, jak pasterz odłącza owce od kozłów. ​I ustawi owce po swojej prawicy, a kozły po lewicy. Wtedy powie król tym po swojej prawicy: Pójdźcie, błogosławieni Ojca mego, odziedziczcie Królestwo przygotowane dla was od założenia świata…” (</a:t>
            </a:r>
            <a:r>
              <a:rPr lang="pl-PL" dirty="0" err="1" smtClean="0"/>
              <a:t>Mt</a:t>
            </a:r>
            <a:r>
              <a:rPr lang="pl-PL" dirty="0" smtClean="0"/>
              <a:t> 25:31-34).</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000" dirty="0" smtClean="0"/>
              <a:t>Nagroda wierzących będzie im dana </a:t>
            </a:r>
            <a:r>
              <a:rPr lang="pl-PL" sz="4000" i="1" dirty="0" smtClean="0"/>
              <a:t>kiedy </a:t>
            </a:r>
            <a:r>
              <a:rPr lang="pl-PL" sz="4000" dirty="0" smtClean="0"/>
              <a:t>powróci Chrystus – nie wcześniej</a:t>
            </a:r>
            <a:endParaRPr lang="en-GB" sz="4000" dirty="0"/>
          </a:p>
        </p:txBody>
      </p:sp>
      <p:sp>
        <p:nvSpPr>
          <p:cNvPr id="3" name="Content Placeholder 2"/>
          <p:cNvSpPr>
            <a:spLocks noGrp="1"/>
          </p:cNvSpPr>
          <p:nvPr>
            <p:ph idx="1"/>
          </p:nvPr>
        </p:nvSpPr>
        <p:spPr/>
        <p:txBody>
          <a:bodyPr>
            <a:normAutofit lnSpcReduction="10000"/>
          </a:bodyPr>
          <a:lstStyle/>
          <a:p>
            <a:r>
              <a:rPr lang="en-GB" dirty="0" smtClean="0"/>
              <a:t> </a:t>
            </a:r>
            <a:r>
              <a:rPr lang="pl-PL" dirty="0" smtClean="0"/>
              <a:t>„</a:t>
            </a:r>
            <a:r>
              <a:rPr lang="pl-PL" i="1" dirty="0" smtClean="0"/>
              <a:t>Kiedy</a:t>
            </a:r>
            <a:r>
              <a:rPr lang="pl-PL" dirty="0" smtClean="0"/>
              <a:t> zaś objawi się Najwyższy Pasterz (Jezus), otrzymacie niewiędnący wieniec chwały” (1 </a:t>
            </a:r>
            <a:r>
              <a:rPr lang="pl-PL" dirty="0" err="1" smtClean="0"/>
              <a:t>Ptr</a:t>
            </a:r>
            <a:r>
              <a:rPr lang="pl-PL" dirty="0" smtClean="0"/>
              <a:t> 5:4 </a:t>
            </a:r>
            <a:r>
              <a:rPr lang="pl-PL" dirty="0" err="1" smtClean="0"/>
              <a:t>BT</a:t>
            </a:r>
            <a:r>
              <a:rPr lang="pl-PL" dirty="0" smtClean="0"/>
              <a:t>, por. 1:13). </a:t>
            </a:r>
          </a:p>
          <a:p>
            <a:r>
              <a:rPr lang="en-GB" dirty="0" smtClean="0"/>
              <a:t> </a:t>
            </a:r>
            <a:r>
              <a:rPr lang="pl-PL" dirty="0" smtClean="0"/>
              <a:t>„Chrystusa Jezusa, który będzie sądził żywych i umarłych, i na Jego pojawienie się, i na Jego królestwo… wieniec sprawiedliwości, który mi </a:t>
            </a:r>
            <a:r>
              <a:rPr lang="pl-PL" i="1" dirty="0" smtClean="0"/>
              <a:t>w owym dniu </a:t>
            </a:r>
            <a:r>
              <a:rPr lang="pl-PL" dirty="0" smtClean="0"/>
              <a:t>odda Pan, sprawiedliwy Sędzia”  (2 Tm 4:1,8 </a:t>
            </a:r>
            <a:r>
              <a:rPr lang="pl-PL" dirty="0" err="1" smtClean="0"/>
              <a:t>BT</a:t>
            </a:r>
            <a:r>
              <a:rPr lang="pl-PL" dirty="0" smtClean="0"/>
              <a:t>).</a:t>
            </a:r>
          </a:p>
          <a:p>
            <a:r>
              <a:rPr lang="pl-PL" dirty="0" smtClean="0"/>
              <a:t>W czasie powrotu Mesjasza w czasach ostatecznych „wielu z tych, którzy śpią w prochu ziemi (por. Rdz 3:19), obudzą się, jedni do żywota wiecznego, a drudzy na hańbę i wieczne potępienie” (</a:t>
            </a:r>
            <a:r>
              <a:rPr lang="pl-PL" dirty="0" err="1" smtClean="0"/>
              <a:t>Dn</a:t>
            </a:r>
            <a:r>
              <a:rPr lang="pl-PL" dirty="0" smtClean="0"/>
              <a:t> 12:2). </a:t>
            </a:r>
            <a:endParaRPr lang="en-GB"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sz="2800" dirty="0" smtClean="0"/>
              <a:t>Kiedy Chrystus </a:t>
            </a:r>
            <a:r>
              <a:rPr lang="pl-PL" sz="2800" dirty="0" smtClean="0"/>
              <a:t>powróci, </a:t>
            </a:r>
            <a:r>
              <a:rPr lang="pl-PL" sz="2800" dirty="0" smtClean="0"/>
              <a:t>by sądzić świat „wszyscy w grobach usłyszą głos jego; I wyjdą ci, co dobrze czynili, by powstać do życia; a inni, którzy źle czynili, by powstać na sąd” (</a:t>
            </a:r>
            <a:r>
              <a:rPr lang="pl-PL" sz="2800" dirty="0" err="1" smtClean="0"/>
              <a:t>Jn</a:t>
            </a:r>
            <a:r>
              <a:rPr lang="pl-PL" sz="2800" dirty="0" smtClean="0"/>
              <a:t> 5:28-29). </a:t>
            </a:r>
          </a:p>
          <a:p>
            <a:r>
              <a:rPr lang="pl-PL" sz="2800" dirty="0" smtClean="0"/>
              <a:t>„Oto przyjdę wkrótce, a zapłata moja jest ze mną, by oddać każdemu według jego uczynku” (</a:t>
            </a:r>
            <a:r>
              <a:rPr lang="pl-PL" sz="2800" dirty="0" err="1" smtClean="0"/>
              <a:t>Obj</a:t>
            </a:r>
            <a:r>
              <a:rPr lang="pl-PL" sz="2800" dirty="0" smtClean="0"/>
              <a:t> 22:2). Nie idziemy do nieba, aby otrzymać nagrodę – Chrystus przynosi ją nam z nieba. </a:t>
            </a:r>
            <a:endParaRPr lang="en-GB"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000" dirty="0" smtClean="0"/>
              <a:t>Oddzielenie dobrych od złych  następuje w czasie sądu, a nie śmierci</a:t>
            </a:r>
            <a:endParaRPr lang="en-GB" sz="4000" dirty="0"/>
          </a:p>
        </p:txBody>
      </p:sp>
      <p:sp>
        <p:nvSpPr>
          <p:cNvPr id="3" name="Content Placeholder 2"/>
          <p:cNvSpPr>
            <a:spLocks noGrp="1"/>
          </p:cNvSpPr>
          <p:nvPr>
            <p:ph idx="1"/>
          </p:nvPr>
        </p:nvSpPr>
        <p:spPr/>
        <p:txBody>
          <a:bodyPr>
            <a:normAutofit/>
          </a:bodyPr>
          <a:lstStyle/>
          <a:p>
            <a:pPr lvl="1"/>
            <a:r>
              <a:rPr lang="en-GB" dirty="0" err="1" smtClean="0"/>
              <a:t>Jonatan</a:t>
            </a:r>
            <a:r>
              <a:rPr lang="en-GB" dirty="0" smtClean="0"/>
              <a:t> </a:t>
            </a:r>
            <a:r>
              <a:rPr lang="pl-PL" dirty="0" smtClean="0"/>
              <a:t>był sprawiedliwy a Saul zły, ale „w śmierci nie są rozdzieleni” (2 Sm 1:23 </a:t>
            </a:r>
            <a:r>
              <a:rPr lang="pl-PL" dirty="0" err="1" smtClean="0"/>
              <a:t>BT</a:t>
            </a:r>
            <a:r>
              <a:rPr lang="pl-PL" dirty="0" smtClean="0"/>
              <a:t>). </a:t>
            </a:r>
            <a:endParaRPr lang="en-GB" dirty="0" smtClean="0"/>
          </a:p>
          <a:p>
            <a:pPr lvl="1"/>
            <a:r>
              <a:rPr lang="en-GB" dirty="0" smtClean="0"/>
              <a:t>Saul, </a:t>
            </a:r>
            <a:r>
              <a:rPr lang="en-GB" dirty="0" err="1" smtClean="0"/>
              <a:t>Jonatan</a:t>
            </a:r>
            <a:r>
              <a:rPr lang="en-GB" dirty="0" smtClean="0"/>
              <a:t> </a:t>
            </a:r>
            <a:r>
              <a:rPr lang="pl-PL" dirty="0" smtClean="0"/>
              <a:t>i</a:t>
            </a:r>
            <a:r>
              <a:rPr lang="en-GB" dirty="0" smtClean="0"/>
              <a:t> Samuel </a:t>
            </a:r>
            <a:r>
              <a:rPr lang="pl-PL" dirty="0" smtClean="0"/>
              <a:t>wszyscy po śmierci udali się do tego samego miejsca (1 Sm 28:19). </a:t>
            </a:r>
            <a:endParaRPr lang="en-GB" dirty="0" smtClean="0"/>
          </a:p>
          <a:p>
            <a:pPr lvl="1"/>
            <a:r>
              <a:rPr lang="pl-PL" dirty="0" smtClean="0"/>
              <a:t>Sprawiedliwy Abraham, kiedy umarł „połączył się ze swoimi przodkami”, choć byli oni bałwochwalcami (Rdz 25:8; </a:t>
            </a:r>
            <a:r>
              <a:rPr lang="pl-PL" dirty="0" err="1" smtClean="0"/>
              <a:t>Joz</a:t>
            </a:r>
            <a:r>
              <a:rPr lang="pl-PL" dirty="0" smtClean="0"/>
              <a:t> 24:2). </a:t>
            </a:r>
            <a:endParaRPr lang="en-GB" dirty="0" smtClean="0"/>
          </a:p>
          <a:p>
            <a:pPr lvl="1"/>
            <a:r>
              <a:rPr lang="pl-PL" dirty="0" smtClean="0"/>
              <a:t>Ci, którzy są duchowo mądrzy podobnie jak  głupi doświadczają tej samej śmierci (</a:t>
            </a:r>
            <a:r>
              <a:rPr lang="pl-PL" dirty="0" err="1" smtClean="0"/>
              <a:t>Kzn</a:t>
            </a:r>
            <a:r>
              <a:rPr lang="pl-PL" dirty="0" smtClean="0"/>
              <a:t> 2:15,16). </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Autofit/>
          </a:bodyPr>
          <a:lstStyle/>
          <a:p>
            <a:r>
              <a:rPr lang="pl-PL" sz="4000" i="1" dirty="0" smtClean="0"/>
              <a:t>Wszyscy </a:t>
            </a:r>
            <a:r>
              <a:rPr lang="pl-PL" sz="4000" dirty="0" smtClean="0"/>
              <a:t>sprawiedliwi zostaną nagrodzeni </a:t>
            </a:r>
            <a:r>
              <a:rPr lang="pl-PL" sz="4000" i="1" dirty="0" smtClean="0"/>
              <a:t>razem</a:t>
            </a:r>
            <a:r>
              <a:rPr lang="pl-PL" sz="4000" dirty="0" smtClean="0"/>
              <a:t>, w tym samym czasie</a:t>
            </a:r>
            <a:endParaRPr lang="en-GB" sz="4000" dirty="0"/>
          </a:p>
        </p:txBody>
      </p:sp>
      <p:sp>
        <p:nvSpPr>
          <p:cNvPr id="3" name="Content Placeholder 2"/>
          <p:cNvSpPr>
            <a:spLocks noGrp="1"/>
          </p:cNvSpPr>
          <p:nvPr>
            <p:ph idx="1"/>
          </p:nvPr>
        </p:nvSpPr>
        <p:spPr/>
        <p:txBody>
          <a:bodyPr>
            <a:normAutofit fontScale="85000" lnSpcReduction="20000"/>
          </a:bodyPr>
          <a:lstStyle/>
          <a:p>
            <a:r>
              <a:rPr lang="pl-PL" dirty="0" smtClean="0"/>
              <a:t>„</a:t>
            </a:r>
            <a:r>
              <a:rPr lang="pl-PL" sz="2800" b="1" dirty="0" smtClean="0"/>
              <a:t> </a:t>
            </a:r>
            <a:r>
              <a:rPr lang="pl-PL" sz="2800" dirty="0" smtClean="0"/>
              <a:t>Pójdźcie, błogosławieni Ojca mojego, weźcie w posiadanie królestwo, przygotowane wam od założenia świata” (</a:t>
            </a:r>
            <a:r>
              <a:rPr lang="pl-PL" sz="2800" dirty="0" err="1" smtClean="0"/>
              <a:t>Mt</a:t>
            </a:r>
            <a:r>
              <a:rPr lang="pl-PL" sz="2800" dirty="0" smtClean="0"/>
              <a:t> 25:34). Tak więc wszystkie owce odziedziczą Królestwo w tym samym czasie (por. 1 Ko 15:51). </a:t>
            </a:r>
          </a:p>
          <a:p>
            <a:r>
              <a:rPr lang="pl-PL" dirty="0" smtClean="0"/>
              <a:t>W czasie „żniw” powrotu Chrystusa  i sądu wszyscy ci, którzy trudzili się dla Ewangelii będą „cieszyć się razem” (</a:t>
            </a:r>
            <a:r>
              <a:rPr lang="pl-PL" dirty="0" err="1" smtClean="0"/>
              <a:t>Jn</a:t>
            </a:r>
            <a:r>
              <a:rPr lang="pl-PL" dirty="0" smtClean="0"/>
              <a:t> 4:36; por. </a:t>
            </a:r>
            <a:r>
              <a:rPr lang="pl-PL" dirty="0" err="1" smtClean="0"/>
              <a:t>Mt</a:t>
            </a:r>
            <a:r>
              <a:rPr lang="pl-PL" dirty="0" smtClean="0"/>
              <a:t> 13:39). </a:t>
            </a:r>
            <a:endParaRPr lang="en-GB" dirty="0" smtClean="0"/>
          </a:p>
          <a:p>
            <a:r>
              <a:rPr lang="pl-PL" dirty="0" smtClean="0"/>
              <a:t>„Wszyscy oni poumierali w wierze, nie otrzymawszy tego, co głosiły obietnice” – </a:t>
            </a:r>
            <a:r>
              <a:rPr lang="pl-PL" dirty="0" err="1" smtClean="0"/>
              <a:t>obietnice</a:t>
            </a:r>
            <a:r>
              <a:rPr lang="pl-PL" dirty="0" smtClean="0"/>
              <a:t> dane Abrahamowi odnośnie zbawienia i wejścia do Bożego Królestwa (</a:t>
            </a:r>
            <a:r>
              <a:rPr lang="pl-PL" dirty="0" err="1" smtClean="0"/>
              <a:t>Heb</a:t>
            </a:r>
            <a:r>
              <a:rPr lang="pl-PL" dirty="0" smtClean="0"/>
              <a:t> 11:8-13). Wynika z tego, że po swojej śmierci, ludzie ci, jeden po drugim nie szli do nieba, aby otrzymać nagrodę. Powód wyjaśniony jest w wersecie </a:t>
            </a:r>
            <a:r>
              <a:rPr lang="pl-PL" dirty="0" smtClean="0"/>
              <a:t>39,40 </a:t>
            </a:r>
            <a:r>
              <a:rPr lang="pl-PL" dirty="0" smtClean="0"/>
              <a:t>„nie otrzymali przyrzeczonej obietnicy, gdyż Bóg, który nam lepszy los zgotował, nie chciał, aby oni doszli do doskonałości bez nas". </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4.7  </a:t>
            </a:r>
            <a:r>
              <a:rPr lang="pl-PL" dirty="0" smtClean="0"/>
              <a:t>Nagroda: Niebo czy Ziemia?</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dirty="0" smtClean="0"/>
              <a:t>W modlitwie "Ojcze nasz" prosimy Boga, aby przyszło jego Królestwo (tzn. jest to prośba o powrót Chrystusa), dzięki któremu wola Boża spełni się na ziemi tak jak i w niebie (</a:t>
            </a:r>
            <a:r>
              <a:rPr lang="pl-PL" dirty="0" err="1" smtClean="0"/>
              <a:t>Mt</a:t>
            </a:r>
            <a:r>
              <a:rPr lang="pl-PL" dirty="0" smtClean="0"/>
              <a:t> 6:10). Prosimy więc, aby Królestwo Boże przyszło na ziemię. </a:t>
            </a:r>
            <a:r>
              <a:rPr lang="en-GB" dirty="0" smtClean="0"/>
              <a:t> </a:t>
            </a:r>
          </a:p>
          <a:p>
            <a:r>
              <a:rPr lang="pl-PL" dirty="0" smtClean="0"/>
              <a:t>„​Błogosławieni cisi, albowiem oni posiądą ziemię” (</a:t>
            </a:r>
            <a:r>
              <a:rPr lang="pl-PL" dirty="0" err="1" smtClean="0"/>
              <a:t>Mt</a:t>
            </a:r>
            <a:r>
              <a:rPr lang="pl-PL" dirty="0" smtClean="0"/>
              <a:t> 5:5) – a nie „… albowiem ich dusze pójdą do nieba”. </a:t>
            </a:r>
            <a:r>
              <a:rPr lang="en-GB" dirty="0" smtClean="0"/>
              <a:t> </a:t>
            </a:r>
          </a:p>
          <a:p>
            <a:r>
              <a:rPr lang="pl-PL" dirty="0" smtClean="0"/>
              <a:t>„​Lecz pokorni odziedziczą ziemię … Bo ci, którym On błogosławi, posiądą ziemię… Sprawiedliwi posiądą ziemię I zamieszkają w niej na wieki” </a:t>
            </a:r>
            <a:r>
              <a:rPr lang="pl-PL" dirty="0" err="1" smtClean="0"/>
              <a:t>(P</a:t>
            </a:r>
            <a:r>
              <a:rPr lang="pl-PL" dirty="0" smtClean="0"/>
              <a:t>s 37:11,22,29).</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smtClean="0"/>
              <a:t> </a:t>
            </a:r>
            <a:r>
              <a:rPr lang="pl-PL" dirty="0" smtClean="0"/>
              <a:t>„Dawid umarł i został pochowany w grobie… Dawid nie wstąpił do nieba" (</a:t>
            </a:r>
            <a:r>
              <a:rPr lang="pl-PL" dirty="0" err="1" smtClean="0"/>
              <a:t>Dz</a:t>
            </a:r>
            <a:r>
              <a:rPr lang="pl-PL" dirty="0" smtClean="0"/>
              <a:t> 2:29,34 </a:t>
            </a:r>
            <a:r>
              <a:rPr lang="pl-PL" dirty="0" err="1" smtClean="0"/>
              <a:t>BT</a:t>
            </a:r>
            <a:r>
              <a:rPr lang="pl-PL" dirty="0" smtClean="0"/>
              <a:t>).  </a:t>
            </a:r>
            <a:endParaRPr lang="en-GB" dirty="0" smtClean="0"/>
          </a:p>
          <a:p>
            <a:r>
              <a:rPr lang="pl-PL" dirty="0" smtClean="0"/>
              <a:t>Ziemia jest miejscem, które Bóg przeznaczył ludzkości: „​Niebiosa są niebiosami Pana, Ale ziemię dał synom ludzkim” </a:t>
            </a:r>
            <a:r>
              <a:rPr lang="pl-PL" dirty="0" err="1" smtClean="0"/>
              <a:t>(P</a:t>
            </a:r>
            <a:r>
              <a:rPr lang="pl-PL" dirty="0" smtClean="0"/>
              <a:t>s 115:16). </a:t>
            </a:r>
            <a:endParaRPr lang="en-GB" dirty="0" smtClean="0"/>
          </a:p>
          <a:p>
            <a:r>
              <a:rPr lang="pl-PL" dirty="0" err="1" smtClean="0"/>
              <a:t>Obj</a:t>
            </a:r>
            <a:r>
              <a:rPr lang="en-GB" dirty="0" smtClean="0"/>
              <a:t> 5:10</a:t>
            </a:r>
            <a:r>
              <a:rPr lang="pl-PL" dirty="0" smtClean="0"/>
              <a:t> (O Chrystusie) „Uczyniłeś z nich dla Boga naszego ród królewski i kapłanów, i będą królować na ziemi”. </a:t>
            </a:r>
            <a:endParaRPr lang="en-GB" dirty="0" smtClean="0"/>
          </a:p>
          <a:p>
            <a:pPr lvl="0"/>
            <a:r>
              <a:rPr lang="pl-PL" dirty="0" smtClean="0"/>
              <a:t>Panowanie Królestwa Bożego będzie miało miejsce „</a:t>
            </a:r>
            <a:r>
              <a:rPr lang="pl-PL" i="1" dirty="0" smtClean="0"/>
              <a:t>pod</a:t>
            </a:r>
            <a:r>
              <a:rPr lang="pl-PL" dirty="0" smtClean="0"/>
              <a:t> całym niebem” i wypełni „całą </a:t>
            </a:r>
            <a:r>
              <a:rPr lang="pl-PL" i="1" dirty="0" smtClean="0"/>
              <a:t>ziemię</a:t>
            </a:r>
            <a:r>
              <a:rPr lang="pl-PL" dirty="0" smtClean="0"/>
              <a:t>” (</a:t>
            </a:r>
            <a:r>
              <a:rPr lang="pl-PL" dirty="0" err="1" smtClean="0"/>
              <a:t>Dn</a:t>
            </a:r>
            <a:r>
              <a:rPr lang="pl-PL" dirty="0" smtClean="0"/>
              <a:t> 7:27; 2:35 por. 2:44).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Człowiek jest prochem</a:t>
            </a:r>
            <a:endParaRPr lang="en-GB" dirty="0"/>
          </a:p>
        </p:txBody>
      </p:sp>
      <p:sp>
        <p:nvSpPr>
          <p:cNvPr id="3" name="Content Placeholder 2"/>
          <p:cNvSpPr>
            <a:spLocks noGrp="1"/>
          </p:cNvSpPr>
          <p:nvPr>
            <p:ph idx="1"/>
          </p:nvPr>
        </p:nvSpPr>
        <p:spPr/>
        <p:txBody>
          <a:bodyPr>
            <a:normAutofit fontScale="85000" lnSpcReduction="10000"/>
          </a:bodyPr>
          <a:lstStyle/>
          <a:p>
            <a:r>
              <a:rPr lang="pl-PL" dirty="0" smtClean="0"/>
              <a:t>„Ukształtował Pan Bóg człowieka z prochu ziemi… wrócisz do ziemi, z której zostałeś wzięty; bo prochem jesteś i w proch się obrócisz” </a:t>
            </a:r>
            <a:r>
              <a:rPr lang="en-GB" dirty="0" smtClean="0"/>
              <a:t>(</a:t>
            </a:r>
            <a:r>
              <a:rPr lang="pl-PL" dirty="0" smtClean="0"/>
              <a:t>Rdz</a:t>
            </a:r>
            <a:r>
              <a:rPr lang="en-GB" dirty="0" smtClean="0"/>
              <a:t> 2:7; 3:19). </a:t>
            </a:r>
            <a:r>
              <a:rPr lang="pl-PL" dirty="0" smtClean="0"/>
              <a:t>Nie ma tutaj nic, co by mówiło, że człowiek posiada jakąkolwiek wrodzoną nieśmiertelność; nie ma w nim niczego, co by żyło po jego śmierci. </a:t>
            </a:r>
            <a:endParaRPr lang="en-GB" dirty="0" smtClean="0"/>
          </a:p>
          <a:p>
            <a:r>
              <a:rPr lang="pl-PL" dirty="0" smtClean="0"/>
              <a:t>„Jesteśmy gliną” </a:t>
            </a:r>
            <a:r>
              <a:rPr lang="en-GB" dirty="0" smtClean="0"/>
              <a:t>(I</a:t>
            </a:r>
            <a:r>
              <a:rPr lang="pl-PL" dirty="0" smtClean="0"/>
              <a:t>z</a:t>
            </a:r>
            <a:r>
              <a:rPr lang="en-GB" dirty="0" smtClean="0"/>
              <a:t> 64:8); </a:t>
            </a:r>
            <a:r>
              <a:rPr lang="pl-PL" dirty="0" smtClean="0"/>
              <a:t>„człowiek jest z prochu ziemi, ziemski” </a:t>
            </a:r>
            <a:r>
              <a:rPr lang="en-GB" dirty="0" smtClean="0"/>
              <a:t>(1 </a:t>
            </a:r>
            <a:r>
              <a:rPr lang="pl-PL" dirty="0" smtClean="0"/>
              <a:t>Ko</a:t>
            </a:r>
            <a:r>
              <a:rPr lang="en-GB" dirty="0" smtClean="0"/>
              <a:t> 15:47); </a:t>
            </a:r>
            <a:r>
              <a:rPr lang="pl-PL" dirty="0" smtClean="0"/>
              <a:t>ludzki „fundament jest w prochu” </a:t>
            </a:r>
            <a:r>
              <a:rPr lang="en-GB" dirty="0" smtClean="0"/>
              <a:t>(</a:t>
            </a:r>
            <a:r>
              <a:rPr lang="pl-PL" dirty="0" smtClean="0"/>
              <a:t>Hi</a:t>
            </a:r>
            <a:r>
              <a:rPr lang="en-GB" dirty="0" smtClean="0"/>
              <a:t> 4:19);</a:t>
            </a:r>
            <a:r>
              <a:rPr lang="pl-PL" dirty="0" smtClean="0"/>
              <a:t> „człowiek wróci do prochu” </a:t>
            </a:r>
            <a:r>
              <a:rPr lang="en-GB" dirty="0" smtClean="0"/>
              <a:t>(</a:t>
            </a:r>
            <a:r>
              <a:rPr lang="pl-PL" dirty="0" smtClean="0"/>
              <a:t>Hi</a:t>
            </a:r>
            <a:r>
              <a:rPr lang="en-GB" dirty="0" smtClean="0"/>
              <a:t> 34:15</a:t>
            </a:r>
            <a:r>
              <a:rPr lang="pl-PL" dirty="0" smtClean="0"/>
              <a:t> </a:t>
            </a:r>
            <a:r>
              <a:rPr lang="pl-PL" dirty="0" err="1" smtClean="0"/>
              <a:t>PNŚ</a:t>
            </a:r>
            <a:r>
              <a:rPr lang="en-GB" dirty="0" smtClean="0"/>
              <a:t>). Abraham </a:t>
            </a:r>
            <a:r>
              <a:rPr lang="pl-PL" dirty="0" smtClean="0"/>
              <a:t> przyznał, że był „prochem i popiołem” </a:t>
            </a:r>
            <a:r>
              <a:rPr lang="en-GB" dirty="0" smtClean="0"/>
              <a:t>(</a:t>
            </a:r>
            <a:r>
              <a:rPr lang="pl-PL" dirty="0" smtClean="0"/>
              <a:t>Rdz</a:t>
            </a:r>
            <a:r>
              <a:rPr lang="en-GB" dirty="0" smtClean="0"/>
              <a:t> 18:27). </a:t>
            </a:r>
            <a:r>
              <a:rPr lang="pl-PL" dirty="0" smtClean="0"/>
              <a:t>Natychmiast po tym jak człowiek przekroczył przykazanie Boże  w Edenie , Bóg „wygnał człowieka… Byleby tylko nie wyciągnął teraz ręki swej i nie zerwał owocu także z drzewa życia, i nie zjadł, a potem żył na wieki!” </a:t>
            </a:r>
            <a:r>
              <a:rPr lang="en-GB" dirty="0" smtClean="0"/>
              <a:t>(</a:t>
            </a:r>
            <a:r>
              <a:rPr lang="pl-PL" dirty="0" smtClean="0"/>
              <a:t>Rdz </a:t>
            </a:r>
            <a:r>
              <a:rPr lang="en-GB" dirty="0" smtClean="0"/>
              <a:t>3:24,22). </a:t>
            </a:r>
            <a:r>
              <a:rPr lang="pl-PL" dirty="0" smtClean="0"/>
              <a:t>Gdyby człowiek naturalnie posiadał w sobie jakiś element nieśmiertelności, nie było by to potrzebne.</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300" dirty="0"/>
              <a:t>4.8  </a:t>
            </a:r>
            <a:r>
              <a:rPr lang="pl-PL" sz="4300" dirty="0" smtClean="0"/>
              <a:t>Odpowiedzialność przed Bogiem</a:t>
            </a:r>
            <a:endParaRPr lang="en-GB" sz="4300"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Znajomość Słowa Bożego czyni nas odpowiedzialnymi przed Bogiem</a:t>
            </a:r>
            <a:endParaRPr lang="en-GB" dirty="0"/>
          </a:p>
        </p:txBody>
      </p:sp>
      <p:sp>
        <p:nvSpPr>
          <p:cNvPr id="3" name="Content Placeholder 2"/>
          <p:cNvSpPr>
            <a:spLocks noGrp="1"/>
          </p:cNvSpPr>
          <p:nvPr>
            <p:ph idx="1"/>
          </p:nvPr>
        </p:nvSpPr>
        <p:spPr/>
        <p:txBody>
          <a:bodyPr>
            <a:normAutofit/>
          </a:bodyPr>
          <a:lstStyle/>
          <a:p>
            <a:r>
              <a:rPr lang="pl-PL" dirty="0" smtClean="0"/>
              <a:t>„Kto mną gardzi i nie przyjmuje słów moich, ma swego sędziego: Słowo, które głosiłem, sądzić go będzie w dniu ostatecznym” (</a:t>
            </a:r>
            <a:r>
              <a:rPr lang="pl-PL" dirty="0" err="1" smtClean="0"/>
              <a:t>Jn</a:t>
            </a:r>
            <a:r>
              <a:rPr lang="pl-PL" dirty="0" smtClean="0"/>
              <a:t> 12:48). </a:t>
            </a:r>
            <a:endParaRPr lang="en-GB" dirty="0" smtClean="0"/>
          </a:p>
          <a:p>
            <a:r>
              <a:rPr lang="pl-PL" dirty="0" smtClean="0"/>
              <a:t>„Bo ci, którzy bez (znajomości) zakonu zgrzeszyli, bez zakonu też poginą; a ci, którzy w zakonie zgrzeszyli (tzn. znając go), przez zakon sądzeni będą” (</a:t>
            </a:r>
            <a:r>
              <a:rPr lang="pl-PL" dirty="0" err="1" smtClean="0"/>
              <a:t>Rz</a:t>
            </a:r>
            <a:r>
              <a:rPr lang="pl-PL" dirty="0" smtClean="0"/>
              <a:t> 2:12). </a:t>
            </a:r>
            <a:endParaRPr lang="en-GB" dirty="0" smtClean="0"/>
          </a:p>
          <a:p>
            <a:r>
              <a:rPr lang="pl-PL" dirty="0" smtClean="0"/>
              <a:t>W oczach Bożych „grzechu się nie liczy, gdy zakonu nie ma”; „przez zakon jest poznanie grzechu” (</a:t>
            </a:r>
            <a:r>
              <a:rPr lang="pl-PL" dirty="0" err="1" smtClean="0"/>
              <a:t>Rz</a:t>
            </a:r>
            <a:r>
              <a:rPr lang="pl-PL" dirty="0" smtClean="0"/>
              <a:t> 5:13; </a:t>
            </a:r>
            <a:r>
              <a:rPr lang="pl-PL" dirty="0" err="1" smtClean="0"/>
              <a:t>Rz</a:t>
            </a:r>
            <a:r>
              <a:rPr lang="pl-PL" dirty="0" smtClean="0"/>
              <a:t> 3:20). </a:t>
            </a:r>
            <a:r>
              <a:rPr lang="en-GB" dirty="0" smtClean="0"/>
              <a:t> </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err="1" smtClean="0"/>
              <a:t>Jn</a:t>
            </a:r>
            <a:r>
              <a:rPr lang="en-GB" dirty="0" smtClean="0"/>
              <a:t> 15:22 </a:t>
            </a:r>
            <a:r>
              <a:rPr lang="pl-PL" dirty="0" smtClean="0"/>
              <a:t>pokazuje, że ze znajomością Słowa przychodzi odpowiedzialność „Gdybym </a:t>
            </a:r>
            <a:r>
              <a:rPr lang="pl-PL" dirty="0" smtClean="0"/>
              <a:t>(</a:t>
            </a:r>
            <a:r>
              <a:rPr lang="pl-PL" dirty="0" smtClean="0"/>
              <a:t>Jezus) nie przyszedł i do nich nie mówił, nie mieliby grzechu; lecz teraz nie mają wymówki z powodu grzechu swego”. </a:t>
            </a:r>
          </a:p>
          <a:p>
            <a:r>
              <a:rPr lang="pl-PL" dirty="0" smtClean="0"/>
              <a:t>„Każdy, kto słyszał od Ojca i jest pouczony… Ja (Chrystus) go wskrzeszę w dniu ostatecznym” (</a:t>
            </a:r>
            <a:r>
              <a:rPr lang="pl-PL" dirty="0" err="1" smtClean="0"/>
              <a:t>Jn</a:t>
            </a:r>
            <a:r>
              <a:rPr lang="pl-PL" dirty="0" smtClean="0"/>
              <a:t> 6:45,44). </a:t>
            </a:r>
          </a:p>
          <a:p>
            <a:r>
              <a:rPr lang="pl-PL" dirty="0" smtClean="0"/>
              <a:t>„​Jeśli więc kto nie usłucha moich słów… to Ja będę tego dochodził na nim” (</a:t>
            </a:r>
            <a:r>
              <a:rPr lang="pl-PL" dirty="0" err="1" smtClean="0"/>
              <a:t>Pwt</a:t>
            </a:r>
            <a:r>
              <a:rPr lang="pl-PL" dirty="0" smtClean="0"/>
              <a:t> 18:19). </a:t>
            </a:r>
            <a:r>
              <a:rPr lang="en-GB" dirty="0" smtClean="0"/>
              <a:t> </a:t>
            </a:r>
          </a:p>
          <a:p>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r>
              <a:rPr lang="pl-PL" dirty="0" smtClean="0"/>
              <a:t>„</a:t>
            </a:r>
            <a:r>
              <a:rPr lang="pl-PL" sz="2800" dirty="0" smtClean="0"/>
              <a:t>Ten zaś sługa, który znał wolę pana swego, a nic nie przygotował i nie postąpił według jego woli, odbierze wiele razów. ​Lecz ten, który nie znał, choć popełnił coś karygodnego, odbierze niewiele razów (tzn. poprzez pozostanie w śmierci). Komu wiele dano, od tego wiele będzie się żądać, a komu wiele powierzono, od tego więcej będzie się wymagać” (</a:t>
            </a:r>
            <a:r>
              <a:rPr lang="pl-PL" sz="2800" dirty="0" err="1" smtClean="0"/>
              <a:t>Łk</a:t>
            </a:r>
            <a:r>
              <a:rPr lang="pl-PL" sz="2800" dirty="0" smtClean="0"/>
              <a:t> 12:47,48) – o ile więcej zaś prawda ta odnosi się do </a:t>
            </a:r>
            <a:r>
              <a:rPr lang="pl-PL" sz="2800" i="1" dirty="0" smtClean="0"/>
              <a:t>Boga</a:t>
            </a:r>
            <a:r>
              <a:rPr lang="pl-PL" sz="2800" dirty="0" smtClean="0"/>
              <a:t>? </a:t>
            </a:r>
            <a:endParaRPr lang="en-GB" dirty="0" smtClean="0"/>
          </a:p>
          <a:p>
            <a:r>
              <a:rPr lang="pl-PL" sz="2800" dirty="0" smtClean="0"/>
              <a:t>„​Kto więc </a:t>
            </a:r>
            <a:r>
              <a:rPr lang="pl-PL" sz="2800" i="1" dirty="0" smtClean="0"/>
              <a:t>wie</a:t>
            </a:r>
            <a:r>
              <a:rPr lang="pl-PL" sz="2800" dirty="0" smtClean="0"/>
              <a:t>, jak postępować dobrze, a tak nie postępuje, popełnia grzech” (Jak 4:17 BE). </a:t>
            </a:r>
            <a:endParaRPr lang="en-GB"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sz="2800" dirty="0" smtClean="0"/>
              <a:t>Specjalna odpowiedzialność Izraela przed Bogiem oparta była na danym im objawieniu dotyczącym Jego Osoby </a:t>
            </a:r>
            <a:r>
              <a:rPr lang="pl-PL" sz="2800" dirty="0" err="1" smtClean="0"/>
              <a:t>(A</a:t>
            </a:r>
            <a:r>
              <a:rPr lang="pl-PL" sz="2800" dirty="0" smtClean="0"/>
              <a:t>m 3:2).  „Dlatego was będę karał za wszystkie wasze winy” „i wszyscy schylcie karki na rzeź, bo gdy wołałem, nie odpowiadaliście, gdy mówiłem, nie słuchaliście”  (Iz 65:12). </a:t>
            </a:r>
            <a:endParaRPr lang="en-GB" sz="2800" dirty="0" smtClean="0"/>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800" dirty="0" smtClean="0"/>
              <a:t>N</a:t>
            </a:r>
            <a:r>
              <a:rPr lang="pl-PL" sz="3800" dirty="0" err="1" smtClean="0"/>
              <a:t>ie</a:t>
            </a:r>
            <a:r>
              <a:rPr lang="pl-PL" sz="3800" dirty="0" smtClean="0"/>
              <a:t> wszyscy, którzy żyli zmartwychwstaną</a:t>
            </a:r>
            <a:endParaRPr lang="en-GB" sz="3800" dirty="0"/>
          </a:p>
        </p:txBody>
      </p:sp>
      <p:sp>
        <p:nvSpPr>
          <p:cNvPr id="3" name="Content Placeholder 2"/>
          <p:cNvSpPr>
            <a:spLocks noGrp="1"/>
          </p:cNvSpPr>
          <p:nvPr>
            <p:ph idx="1"/>
          </p:nvPr>
        </p:nvSpPr>
        <p:spPr/>
        <p:txBody>
          <a:bodyPr>
            <a:normAutofit fontScale="85000" lnSpcReduction="20000"/>
          </a:bodyPr>
          <a:lstStyle/>
          <a:p>
            <a:r>
              <a:rPr lang="pl-PL" dirty="0" smtClean="0"/>
              <a:t>Mieszkańcy starożytnego Babilonu „</a:t>
            </a:r>
            <a:r>
              <a:rPr lang="pl-PL" sz="2800" dirty="0" smtClean="0"/>
              <a:t>zasną snem wiecznym, z którego się nie obudzą” po śmierci, ponieważ nie znali prawdziwego Boga (Jer 51:39; Iz 43:17). </a:t>
            </a:r>
          </a:p>
          <a:p>
            <a:r>
              <a:rPr lang="pl-PL" sz="2800" dirty="0" smtClean="0"/>
              <a:t>Izajasz tak dodaje sobie odwagi „Panie, Boże nasz! Inni panowie, a nie Ty, panowali nad nami (tzn. </a:t>
            </a:r>
            <a:r>
              <a:rPr lang="pl-PL" sz="2800" dirty="0" err="1" smtClean="0"/>
              <a:t>filistyńczycy</a:t>
            </a:r>
            <a:r>
              <a:rPr lang="pl-PL" sz="2800" dirty="0" smtClean="0"/>
              <a:t> i </a:t>
            </a:r>
            <a:r>
              <a:rPr lang="pl-PL" sz="2800" dirty="0" err="1" smtClean="0"/>
              <a:t>babilończycy</a:t>
            </a:r>
            <a:r>
              <a:rPr lang="pl-PL" sz="2800" dirty="0" smtClean="0"/>
              <a:t>)… Umarli nie ożyją, duchy zmarłych nie wstaną z martwych… zatarłeś wszelką pamięć o nich” (Iz 26:13,14). Zwróćmy uwagę na potrójny nacisk jaki się tutaj kładzie na to, że nie zmartwychwstaną, "umarli nie ożyją… nie wstaną z martwych… zatarłeś wszelką pamięć o nich". W przeciwieństwie do tego Izrael miał możliwość zmartwychwstać, ponieważ posiadał wiedzę o prawdziwym Bogu: „Ożyją twoi umarli (Izraela), twoje ciała wstaną" (Iz 26:19).</a:t>
            </a:r>
            <a:endParaRPr lang="en-GB"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4.9  </a:t>
            </a:r>
            <a:r>
              <a:rPr lang="pl-PL" dirty="0" smtClean="0"/>
              <a:t>Piekło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Znaczenie słowa </a:t>
            </a:r>
            <a:r>
              <a:rPr lang="pl-PL" i="1" dirty="0" err="1" smtClean="0"/>
              <a:t>szeol</a:t>
            </a:r>
            <a:endParaRPr lang="en-GB" i="1" dirty="0"/>
          </a:p>
        </p:txBody>
      </p:sp>
      <p:sp>
        <p:nvSpPr>
          <p:cNvPr id="3" name="Content Placeholder 2"/>
          <p:cNvSpPr>
            <a:spLocks noGrp="1"/>
          </p:cNvSpPr>
          <p:nvPr>
            <p:ph idx="1"/>
          </p:nvPr>
        </p:nvSpPr>
        <p:spPr/>
        <p:txBody>
          <a:bodyPr>
            <a:normAutofit/>
          </a:bodyPr>
          <a:lstStyle/>
          <a:p>
            <a:r>
              <a:rPr lang="pl-PL" dirty="0" smtClean="0"/>
              <a:t>Oryginalne hebrajskie słowo „</a:t>
            </a:r>
            <a:r>
              <a:rPr lang="pl-PL" dirty="0" err="1" smtClean="0"/>
              <a:t>szeol</a:t>
            </a:r>
            <a:r>
              <a:rPr lang="pl-PL" dirty="0" smtClean="0"/>
              <a:t>” tłumaczone jako „piekło” oznacza „przykryte miejsce”. „Piekło” jest </a:t>
            </a:r>
            <a:r>
              <a:rPr lang="pl-PL" dirty="0" err="1" smtClean="0"/>
              <a:t>zangielszczoną</a:t>
            </a:r>
            <a:r>
              <a:rPr lang="pl-PL" dirty="0" smtClean="0"/>
              <a:t> wersją słowa „</a:t>
            </a:r>
            <a:r>
              <a:rPr lang="pl-PL" dirty="0" err="1" smtClean="0"/>
              <a:t>szeol</a:t>
            </a:r>
            <a:r>
              <a:rPr lang="pl-PL" dirty="0" smtClean="0"/>
              <a:t>”. Kiedy więc czytając Biblię napotykamy słowo „piekło”, napotykamy nieprzetłumaczone słowo. Angielskie słowo „</a:t>
            </a:r>
            <a:r>
              <a:rPr lang="pl-PL" dirty="0" err="1" smtClean="0"/>
              <a:t>helmet</a:t>
            </a:r>
            <a:r>
              <a:rPr lang="pl-PL" dirty="0" smtClean="0"/>
              <a:t>” (hełm/kask) wywodzi się ze słowa „</a:t>
            </a:r>
            <a:r>
              <a:rPr lang="pl-PL" dirty="0" err="1" smtClean="0"/>
              <a:t>hell</a:t>
            </a:r>
            <a:r>
              <a:rPr lang="pl-PL" dirty="0" smtClean="0"/>
              <a:t>(m)”, co oznacza „przykryć, ukryć”. W Biblii „przykryte miejsce” bądź „piekło” to grób. </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Jona</a:t>
            </a:r>
            <a:r>
              <a:rPr lang="pl-PL" dirty="0" err="1" smtClean="0"/>
              <a:t>sz</a:t>
            </a:r>
            <a:r>
              <a:rPr lang="pl-PL" dirty="0" smtClean="0"/>
              <a:t> w „piekle”</a:t>
            </a:r>
            <a:endParaRPr lang="en-GB" dirty="0"/>
          </a:p>
        </p:txBody>
      </p:sp>
      <p:sp>
        <p:nvSpPr>
          <p:cNvPr id="3" name="Content Placeholder 2"/>
          <p:cNvSpPr>
            <a:spLocks noGrp="1"/>
          </p:cNvSpPr>
          <p:nvPr>
            <p:ph idx="1"/>
          </p:nvPr>
        </p:nvSpPr>
        <p:spPr/>
        <p:txBody>
          <a:bodyPr>
            <a:normAutofit lnSpcReduction="10000"/>
          </a:bodyPr>
          <a:lstStyle/>
          <a:p>
            <a:r>
              <a:rPr lang="pl-PL" dirty="0" smtClean="0"/>
              <a:t>„Z wnętrzności ryby modlił się Jonasz do swego Boga, Jahwe. A mówił: "W utrapieniu moim wołałem do Jahwe, a odpowiedział mi. Z głębokości </a:t>
            </a:r>
            <a:r>
              <a:rPr lang="pl-PL" dirty="0" err="1" smtClean="0"/>
              <a:t>Szeolu</a:t>
            </a:r>
            <a:r>
              <a:rPr lang="pl-PL" dirty="0" smtClean="0"/>
              <a:t> (piekła) wzywałem pomocy” (Jon 2:2,3 </a:t>
            </a:r>
            <a:r>
              <a:rPr lang="pl-PL" dirty="0" err="1" smtClean="0"/>
              <a:t>BT</a:t>
            </a:r>
            <a:r>
              <a:rPr lang="pl-PL" dirty="0" smtClean="0"/>
              <a:t>). Mamy tutaj utożsamienie „głębokości </a:t>
            </a:r>
            <a:r>
              <a:rPr lang="pl-PL" dirty="0" err="1" smtClean="0"/>
              <a:t>Szeolu</a:t>
            </a:r>
            <a:r>
              <a:rPr lang="pl-PL" dirty="0" smtClean="0"/>
              <a:t>" z wielorybem. Wnętrze wieloryba było rzeczywiście „miejscem zakrytym", co oznacza słowo „</a:t>
            </a:r>
            <a:r>
              <a:rPr lang="pl-PL" dirty="0" err="1" smtClean="0"/>
              <a:t>szeol</a:t>
            </a:r>
            <a:r>
              <a:rPr lang="pl-PL" dirty="0" smtClean="0"/>
              <a:t>", przetłumaczone jako piekło. Oczywiście nie było to miejsce ognia, a Jonasz wyszedł z „głębokości </a:t>
            </a:r>
            <a:r>
              <a:rPr lang="pl-PL" dirty="0" err="1" smtClean="0"/>
              <a:t>Szeolu</a:t>
            </a:r>
            <a:r>
              <a:rPr lang="pl-PL" dirty="0" smtClean="0"/>
              <a:t>", gdy został wyksztuszony przez wieloryba. Nawiązywało to do zmartwychwstania Chrystusa z „piekła" (grobu) - patrz. </a:t>
            </a:r>
            <a:r>
              <a:rPr lang="pl-PL" dirty="0" err="1" smtClean="0"/>
              <a:t>Mt</a:t>
            </a:r>
            <a:r>
              <a:rPr lang="pl-PL" dirty="0" smtClean="0"/>
              <a:t> 12:40.</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S</a:t>
            </a:r>
            <a:r>
              <a:rPr lang="pl-PL" i="1" dirty="0" err="1" smtClean="0"/>
              <a:t>zeol</a:t>
            </a:r>
            <a:r>
              <a:rPr lang="pl-PL" i="1" dirty="0" smtClean="0"/>
              <a:t> </a:t>
            </a:r>
            <a:r>
              <a:rPr lang="pl-PL" dirty="0" smtClean="0"/>
              <a:t>tłumaczy się jako „grób”</a:t>
            </a:r>
            <a:endParaRPr lang="en-GB" dirty="0"/>
          </a:p>
        </p:txBody>
      </p:sp>
      <p:sp>
        <p:nvSpPr>
          <p:cNvPr id="3" name="Content Placeholder 2"/>
          <p:cNvSpPr>
            <a:spLocks noGrp="1"/>
          </p:cNvSpPr>
          <p:nvPr>
            <p:ph idx="1"/>
          </p:nvPr>
        </p:nvSpPr>
        <p:spPr/>
        <p:txBody>
          <a:bodyPr>
            <a:normAutofit/>
          </a:bodyPr>
          <a:lstStyle/>
          <a:p>
            <a:r>
              <a:rPr lang="pl-PL" dirty="0" smtClean="0"/>
              <a:t>„Niech się zawstydzą </a:t>
            </a:r>
            <a:r>
              <a:rPr lang="pl-PL" dirty="0" err="1" smtClean="0"/>
              <a:t>niezbożni</a:t>
            </a:r>
            <a:r>
              <a:rPr lang="pl-PL" dirty="0" smtClean="0"/>
              <a:t>, i zamilkną w grobie” (w </a:t>
            </a:r>
            <a:r>
              <a:rPr lang="pl-PL" dirty="0" err="1" smtClean="0"/>
              <a:t>szeolu</a:t>
            </a:r>
            <a:r>
              <a:rPr lang="pl-PL" dirty="0" smtClean="0"/>
              <a:t> </a:t>
            </a:r>
            <a:r>
              <a:rPr lang="pl-PL" dirty="0" err="1" smtClean="0"/>
              <a:t>Ps</a:t>
            </a:r>
            <a:r>
              <a:rPr lang="pl-PL" dirty="0" smtClean="0"/>
              <a:t> 31:18 </a:t>
            </a:r>
            <a:r>
              <a:rPr lang="pl-PL" dirty="0" err="1" smtClean="0"/>
              <a:t>BG</a:t>
            </a:r>
            <a:r>
              <a:rPr lang="pl-PL" dirty="0" smtClean="0"/>
              <a:t>) – nie będą </a:t>
            </a:r>
            <a:r>
              <a:rPr lang="pl-PL" dirty="0" smtClean="0"/>
              <a:t>oni krzyczeć </a:t>
            </a:r>
            <a:r>
              <a:rPr lang="pl-PL" dirty="0" smtClean="0"/>
              <a:t>z cierpienia. </a:t>
            </a:r>
          </a:p>
          <a:p>
            <a:r>
              <a:rPr lang="pl-PL" sz="2800" dirty="0" smtClean="0"/>
              <a:t>„</a:t>
            </a:r>
            <a:r>
              <a:rPr lang="pl-PL" dirty="0" smtClean="0"/>
              <a:t>Ale Bóg wykupi duszę </a:t>
            </a:r>
            <a:r>
              <a:rPr lang="pl-PL" dirty="0" err="1" smtClean="0"/>
              <a:t>moję</a:t>
            </a:r>
            <a:r>
              <a:rPr lang="pl-PL" dirty="0" smtClean="0"/>
              <a:t> z mocy grobu, gdy mię przyjmie” (z </a:t>
            </a:r>
            <a:r>
              <a:rPr lang="pl-PL" dirty="0" err="1" smtClean="0"/>
              <a:t>szeolu</a:t>
            </a:r>
            <a:r>
              <a:rPr lang="pl-PL" dirty="0" smtClean="0"/>
              <a:t> </a:t>
            </a:r>
            <a:r>
              <a:rPr lang="pl-PL" dirty="0" err="1" smtClean="0"/>
              <a:t>Ps</a:t>
            </a:r>
            <a:r>
              <a:rPr lang="pl-PL" dirty="0" smtClean="0"/>
              <a:t> 49:16 </a:t>
            </a:r>
            <a:r>
              <a:rPr lang="pl-PL" dirty="0" err="1" smtClean="0"/>
              <a:t>BG</a:t>
            </a:r>
            <a:r>
              <a:rPr lang="pl-PL" dirty="0" smtClean="0"/>
              <a:t>) – tzn. dusza bądź ciało Dawida zostanie wzbudzone z grobu lub „piekła”. </a:t>
            </a:r>
            <a:endParaRPr lang="en-GB" dirty="0" smtClean="0"/>
          </a:p>
          <a:p>
            <a:r>
              <a:rPr lang="pl-PL" dirty="0" smtClean="0"/>
              <a:t>Oz</a:t>
            </a:r>
            <a:r>
              <a:rPr lang="en-GB" dirty="0" smtClean="0"/>
              <a:t> 13:14 </a:t>
            </a:r>
            <a:r>
              <a:rPr lang="pl-PL" dirty="0" smtClean="0"/>
              <a:t>„Z ręki grobu (</a:t>
            </a:r>
            <a:r>
              <a:rPr lang="pl-PL" dirty="0" err="1" smtClean="0"/>
              <a:t>szeolu</a:t>
            </a:r>
            <a:r>
              <a:rPr lang="pl-PL" dirty="0" smtClean="0"/>
              <a:t>) wybawię ich (lud Boży), od śmierci wykupię ich”. Cytowane to jest w Pierwszym Liście do Koryntian 15:55 i odnosi się do zmartwychwstania w czasie powrotu Chrystusa.</a:t>
            </a:r>
            <a:r>
              <a:rPr lang="en-GB" dirty="0" smtClean="0"/>
              <a:t>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dirty="0"/>
          </a:p>
        </p:txBody>
      </p:sp>
      <p:sp>
        <p:nvSpPr>
          <p:cNvPr id="17411" name="Rectangle 3"/>
          <p:cNvSpPr>
            <a:spLocks noGrp="1" noChangeArrowheads="1"/>
          </p:cNvSpPr>
          <p:nvPr>
            <p:ph idx="1"/>
          </p:nvPr>
        </p:nvSpPr>
        <p:spPr/>
        <p:txBody>
          <a:bodyPr/>
          <a:lstStyle/>
          <a:p>
            <a:endParaRPr lang="en-US"/>
          </a:p>
        </p:txBody>
      </p:sp>
      <p:pic>
        <p:nvPicPr>
          <p:cNvPr id="17413" name="Picture 5" descr="cross_1024x76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pic>
        <p:nvPicPr>
          <p:cNvPr id="17414" name="Picture 6" descr="cross_1024x768"/>
          <p:cNvPicPr>
            <a:picLocks noChangeAspect="1" noChangeArrowheads="1"/>
          </p:cNvPicPr>
          <p:nvPr/>
        </p:nvPicPr>
        <p:blipFill>
          <a:blip r:embed="rId4" cstate="print"/>
          <a:srcRect l="51163" t="83315"/>
          <a:stretch>
            <a:fillRect/>
          </a:stretch>
        </p:blipFill>
        <p:spPr bwMode="auto">
          <a:xfrm>
            <a:off x="5943600" y="5713413"/>
            <a:ext cx="3200400" cy="1144587"/>
          </a:xfrm>
          <a:prstGeom prst="rect">
            <a:avLst/>
          </a:prstGeom>
          <a:noFill/>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r>
              <a:rPr lang="pl-PL" altLang="ko-KR" sz="2800" i="1" dirty="0" smtClean="0">
                <a:effectLst>
                  <a:outerShdw blurRad="38100" dist="38100" dir="2700000" algn="tl">
                    <a:srgbClr val="C0C0C0"/>
                  </a:outerShdw>
                </a:effectLst>
                <a:latin typeface="Times New Roman" pitchFamily="18" charset="0"/>
              </a:rPr>
              <a:t>„</a:t>
            </a:r>
            <a:r>
              <a:rPr lang="pl-PL" sz="2800" dirty="0" smtClean="0"/>
              <a:t>​W pocie oblicza twego będziesz jadł chleb, aż wrócisz do ziemi, z której zostałeś wzięty; bo prochem jesteś i w proch się obrócisz”.</a:t>
            </a:r>
            <a:endParaRPr lang="en-US" altLang="ko-KR" sz="2800" i="1" dirty="0">
              <a:effectLst>
                <a:outerShdw blurRad="38100" dist="38100" dir="2700000" algn="tl">
                  <a:srgbClr val="C0C0C0"/>
                </a:outerShdw>
              </a:effectLst>
              <a:latin typeface="Times New Roman" pitchFamily="18" charset="0"/>
            </a:endParaRPr>
          </a:p>
          <a:p>
            <a:pPr algn="ctr"/>
            <a:r>
              <a:rPr lang="pl-PL" altLang="ko-KR" sz="2000" dirty="0" smtClean="0">
                <a:solidFill>
                  <a:schemeClr val="accent1">
                    <a:lumMod val="60000"/>
                    <a:lumOff val="40000"/>
                  </a:schemeClr>
                </a:solidFill>
                <a:effectLst>
                  <a:outerShdw blurRad="38100" dist="38100" dir="2700000" algn="tl">
                    <a:srgbClr val="C0C0C0"/>
                  </a:outerShdw>
                </a:effectLst>
                <a:latin typeface="Times New Roman" pitchFamily="18" charset="0"/>
              </a:rPr>
              <a:t>Rdz 3:19</a:t>
            </a:r>
            <a:r>
              <a:rPr lang="en-US" altLang="ko-KR" sz="2800" dirty="0" smtClean="0">
                <a:solidFill>
                  <a:schemeClr val="accent1">
                    <a:lumMod val="60000"/>
                    <a:lumOff val="40000"/>
                  </a:schemeClr>
                </a:solidFill>
                <a:effectLst>
                  <a:outerShdw blurRad="38100" dist="38100" dir="2700000" algn="tl">
                    <a:srgbClr val="C0C0C0"/>
                  </a:outerShdw>
                </a:effectLst>
                <a:latin typeface="Times New Roman" pitchFamily="18" charset="0"/>
              </a:rPr>
              <a:t> </a:t>
            </a:r>
            <a:endParaRPr lang="en-US" altLang="ko-KR" sz="2800" dirty="0">
              <a:solidFill>
                <a:schemeClr val="accent1">
                  <a:lumMod val="60000"/>
                  <a:lumOff val="40000"/>
                </a:schemeClr>
              </a:solidFill>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Sprawiedliwi wzbudzani są z </a:t>
            </a:r>
            <a:r>
              <a:rPr lang="pl-PL" i="1" dirty="0" err="1" smtClean="0"/>
              <a:t>szeolu</a:t>
            </a:r>
            <a:endParaRPr lang="en-GB" i="1" dirty="0"/>
          </a:p>
        </p:txBody>
      </p:sp>
      <p:sp>
        <p:nvSpPr>
          <p:cNvPr id="3" name="Content Placeholder 2"/>
          <p:cNvSpPr>
            <a:spLocks noGrp="1"/>
          </p:cNvSpPr>
          <p:nvPr>
            <p:ph idx="1"/>
          </p:nvPr>
        </p:nvSpPr>
        <p:spPr/>
        <p:txBody>
          <a:bodyPr>
            <a:normAutofit fontScale="92500"/>
          </a:bodyPr>
          <a:lstStyle/>
          <a:p>
            <a:r>
              <a:rPr lang="en-GB" dirty="0" smtClean="0"/>
              <a:t>1 S</a:t>
            </a:r>
            <a:r>
              <a:rPr lang="pl-PL" dirty="0" smtClean="0"/>
              <a:t>m</a:t>
            </a:r>
            <a:r>
              <a:rPr lang="en-GB" dirty="0" smtClean="0"/>
              <a:t> </a:t>
            </a:r>
            <a:r>
              <a:rPr lang="en-GB" dirty="0" smtClean="0"/>
              <a:t>2:6</a:t>
            </a:r>
            <a:r>
              <a:rPr lang="pl-PL" dirty="0" smtClean="0"/>
              <a:t> </a:t>
            </a:r>
            <a:r>
              <a:rPr lang="pl-PL" dirty="0" err="1" smtClean="0"/>
              <a:t>BG</a:t>
            </a:r>
            <a:r>
              <a:rPr lang="en-GB" dirty="0" smtClean="0"/>
              <a:t> </a:t>
            </a:r>
            <a:r>
              <a:rPr lang="pl-PL" dirty="0" smtClean="0"/>
              <a:t>„Pan zabija i ożywia (poprzez zmartwychwstanie), wwodzi do grobu (</a:t>
            </a:r>
            <a:r>
              <a:rPr lang="pl-PL" dirty="0" err="1" smtClean="0"/>
              <a:t>szeolu</a:t>
            </a:r>
            <a:r>
              <a:rPr lang="pl-PL" dirty="0" smtClean="0"/>
              <a:t>) i wywodzi”.</a:t>
            </a:r>
            <a:endParaRPr lang="en-GB" dirty="0" smtClean="0"/>
          </a:p>
          <a:p>
            <a:r>
              <a:rPr lang="pl-PL" dirty="0" smtClean="0"/>
              <a:t>O Jezusie powiedziane jest, że  „nie została dusza jego w piekle, ani ciało jego widziało skażenia” (</a:t>
            </a:r>
            <a:r>
              <a:rPr lang="pl-PL" dirty="0" err="1" smtClean="0"/>
              <a:t>Dz</a:t>
            </a:r>
            <a:r>
              <a:rPr lang="pl-PL" dirty="0" smtClean="0"/>
              <a:t> 2:31 </a:t>
            </a:r>
            <a:r>
              <a:rPr lang="pl-PL" dirty="0" err="1" smtClean="0"/>
              <a:t>BG</a:t>
            </a:r>
            <a:r>
              <a:rPr lang="pl-PL" dirty="0" smtClean="0"/>
              <a:t>), ponieważ zmartwychwstał. Zwróćmy uwagę na tożsamość „duszy" i „ciała” Chrystusa. To, że Jego ciało „nie </a:t>
            </a:r>
            <a:r>
              <a:rPr lang="pl-PL" i="1" dirty="0" smtClean="0"/>
              <a:t>zostało </a:t>
            </a:r>
            <a:r>
              <a:rPr lang="pl-PL" dirty="0" smtClean="0"/>
              <a:t>w piekle”,  wskazuje, że był tam przez krótki czas tj. okres trzech dni, w czasie, gdy Jego ciało było w grobie. To, że Chrystus poszedł do „piekła” powinno być wystarczającym dowodem, że nie jest to miejsce, do którego udają się niegodziwi.</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400" dirty="0" smtClean="0"/>
              <a:t>Zarówno dobrzy jak i źli ludzie idą do „piekła”, tzn. grobu</a:t>
            </a:r>
            <a:endParaRPr lang="en-GB" sz="4400" dirty="0"/>
          </a:p>
        </p:txBody>
      </p:sp>
      <p:sp>
        <p:nvSpPr>
          <p:cNvPr id="3" name="Content Placeholder 2"/>
          <p:cNvSpPr>
            <a:spLocks noGrp="1"/>
          </p:cNvSpPr>
          <p:nvPr>
            <p:ph idx="1"/>
          </p:nvPr>
        </p:nvSpPr>
        <p:spPr/>
        <p:txBody>
          <a:bodyPr>
            <a:normAutofit/>
          </a:bodyPr>
          <a:lstStyle/>
          <a:p>
            <a:r>
              <a:rPr lang="pl-PL" dirty="0" smtClean="0"/>
              <a:t>„​I wyznaczono mu (Jezusowi) grób wśród bezbożnych” (Iz 53:9).</a:t>
            </a:r>
            <a:r>
              <a:rPr lang="en-GB" dirty="0" smtClean="0"/>
              <a:t> </a:t>
            </a:r>
          </a:p>
          <a:p>
            <a:r>
              <a:rPr lang="en-GB" dirty="0" err="1" smtClean="0"/>
              <a:t>Ja</a:t>
            </a:r>
            <a:r>
              <a:rPr lang="pl-PL" dirty="0" err="1" smtClean="0"/>
              <a:t>kub</a:t>
            </a:r>
            <a:r>
              <a:rPr lang="pl-PL" dirty="0" smtClean="0"/>
              <a:t> powiedział: „W żałobie zejdę do syna mego do grobu (piekła). I opłakiwał go ojciec” (Rdz 37:35). </a:t>
            </a:r>
            <a:endParaRPr lang="en-GB" dirty="0" smtClean="0"/>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000" dirty="0" smtClean="0"/>
              <a:t>Piekło nie jest miejscem wiecznych mąk</a:t>
            </a:r>
            <a:endParaRPr lang="en-GB" sz="4000" dirty="0"/>
          </a:p>
        </p:txBody>
      </p:sp>
      <p:sp>
        <p:nvSpPr>
          <p:cNvPr id="3" name="Content Placeholder 2"/>
          <p:cNvSpPr>
            <a:spLocks noGrp="1"/>
          </p:cNvSpPr>
          <p:nvPr>
            <p:ph idx="1"/>
          </p:nvPr>
        </p:nvSpPr>
        <p:spPr/>
        <p:txBody>
          <a:bodyPr>
            <a:normAutofit/>
          </a:bodyPr>
          <a:lstStyle/>
          <a:p>
            <a:r>
              <a:rPr lang="pl-PL" dirty="0" smtClean="0"/>
              <a:t>Bóg nie znajduje przyjemności w karaniu bezbożnych (</a:t>
            </a:r>
            <a:r>
              <a:rPr lang="en-GB" dirty="0" err="1" smtClean="0"/>
              <a:t>Ez</a:t>
            </a:r>
            <a:r>
              <a:rPr lang="pl-PL" dirty="0" smtClean="0"/>
              <a:t>e</a:t>
            </a:r>
            <a:r>
              <a:rPr lang="en-GB" dirty="0" smtClean="0"/>
              <a:t> 18:23,32; 33:11 </a:t>
            </a:r>
            <a:r>
              <a:rPr lang="pl-PL" dirty="0" smtClean="0"/>
              <a:t>por</a:t>
            </a:r>
            <a:r>
              <a:rPr lang="en-GB" dirty="0" smtClean="0"/>
              <a:t>. 2 P</a:t>
            </a:r>
            <a:r>
              <a:rPr lang="pl-PL" dirty="0" smtClean="0"/>
              <a:t>t</a:t>
            </a:r>
            <a:r>
              <a:rPr lang="en-GB" dirty="0" smtClean="0"/>
              <a:t> 3:9).</a:t>
            </a:r>
          </a:p>
          <a:p>
            <a:r>
              <a:rPr lang="pl-PL" dirty="0" smtClean="0"/>
              <a:t>„Jako owce w grobie (piekle) złożeni będą, śmierć ich strawi” </a:t>
            </a:r>
            <a:r>
              <a:rPr lang="pl-PL" dirty="0" err="1" smtClean="0"/>
              <a:t>(P</a:t>
            </a:r>
            <a:r>
              <a:rPr lang="pl-PL" dirty="0" smtClean="0"/>
              <a:t>s 49:14 </a:t>
            </a:r>
            <a:r>
              <a:rPr lang="pl-PL" dirty="0" err="1" smtClean="0"/>
              <a:t>BG</a:t>
            </a:r>
            <a:r>
              <a:rPr lang="pl-PL" dirty="0" smtClean="0"/>
              <a:t>).</a:t>
            </a:r>
            <a:r>
              <a:rPr lang="en-GB" dirty="0" smtClean="0"/>
              <a:t> </a:t>
            </a:r>
          </a:p>
          <a:p>
            <a:r>
              <a:rPr lang="pl-PL" dirty="0" smtClean="0"/>
              <a:t>Mimo, że ciało czy dusza Chrystusa znalazło się w piekle przez trzy dni, nie zostało zniszczone (</a:t>
            </a:r>
            <a:r>
              <a:rPr lang="pl-PL" dirty="0" err="1" smtClean="0"/>
              <a:t>Dz</a:t>
            </a:r>
            <a:r>
              <a:rPr lang="pl-PL" dirty="0" smtClean="0"/>
              <a:t> 2:31). Byłoby to niemożliwe, gdyby piekło było miejscem ognia. </a:t>
            </a:r>
            <a:endParaRPr lang="en-GB" dirty="0" smtClean="0"/>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Ezekiel 33</a:t>
            </a:r>
            <a:endParaRPr lang="en-GB" dirty="0"/>
          </a:p>
        </p:txBody>
      </p:sp>
      <p:sp>
        <p:nvSpPr>
          <p:cNvPr id="3" name="Content Placeholder 2"/>
          <p:cNvSpPr>
            <a:spLocks noGrp="1"/>
          </p:cNvSpPr>
          <p:nvPr>
            <p:ph idx="1"/>
          </p:nvPr>
        </p:nvSpPr>
        <p:spPr/>
        <p:txBody>
          <a:bodyPr>
            <a:normAutofit fontScale="92500" lnSpcReduction="10000"/>
          </a:bodyPr>
          <a:lstStyle/>
          <a:p>
            <a:r>
              <a:rPr lang="pl-PL" dirty="0" err="1" smtClean="0"/>
              <a:t>Eze</a:t>
            </a:r>
            <a:r>
              <a:rPr lang="pl-PL" dirty="0" smtClean="0"/>
              <a:t> 32:26-30 ukazuje obraz potężnych wojowników różnych narodów, którzy spoczywają w grobach: „Leżą oni nie przy bohaterach, którzy padli, (w bitwie)… którzy w pełnej zbroi bojowej zstąpili do </a:t>
            </a:r>
            <a:r>
              <a:rPr lang="pl-PL" dirty="0" err="1" smtClean="0"/>
              <a:t>Szeolu</a:t>
            </a:r>
            <a:r>
              <a:rPr lang="pl-PL" dirty="0" smtClean="0"/>
              <a:t>, którym podłożono ich miecze pod głowy… A ty będziesz rzucony… będziesz musiał leżeć w śród tych, co mieczami zostali pobici". (</a:t>
            </a:r>
            <a:r>
              <a:rPr lang="pl-PL" dirty="0" err="1" smtClean="0"/>
              <a:t>BT</a:t>
            </a:r>
            <a:r>
              <a:rPr lang="pl-PL" dirty="0" smtClean="0"/>
              <a:t>) Mowa tu o zwyczaju chowania wojowników razem ze zbroją. Ich głowa spoczywała na mieczu. A jednak jest to opis „piekła" - grobu. Ci potężni wojownicy zstąpili do </a:t>
            </a:r>
            <a:r>
              <a:rPr lang="pl-PL" dirty="0" err="1" smtClean="0"/>
              <a:t>Szeolu</a:t>
            </a:r>
            <a:r>
              <a:rPr lang="pl-PL" dirty="0" smtClean="0"/>
              <a:t> (tj. grobu), co nie potwierdza idei, że piekło to miejsce ognia. Fizyczne obiekty takie jak miecze idą do tego samego „piekła”. </a:t>
            </a:r>
            <a:r>
              <a:rPr lang="en-GB" dirty="0" smtClean="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4000" dirty="0" smtClean="0"/>
              <a:t>„Wieczny ogień” nie jest literalny; symbolizuje Boży gniew i całkowite zniszczenie</a:t>
            </a:r>
            <a:endParaRPr lang="en-GB" sz="4000" dirty="0"/>
          </a:p>
        </p:txBody>
      </p:sp>
      <p:sp>
        <p:nvSpPr>
          <p:cNvPr id="3" name="Content Placeholder 2"/>
          <p:cNvSpPr>
            <a:spLocks noGrp="1"/>
          </p:cNvSpPr>
          <p:nvPr>
            <p:ph idx="1"/>
          </p:nvPr>
        </p:nvSpPr>
        <p:spPr/>
        <p:txBody>
          <a:bodyPr>
            <a:normAutofit/>
          </a:bodyPr>
          <a:lstStyle/>
          <a:p>
            <a:r>
              <a:rPr lang="en-GB" dirty="0" smtClean="0"/>
              <a:t>Sodom</a:t>
            </a:r>
            <a:r>
              <a:rPr lang="pl-PL" dirty="0" smtClean="0"/>
              <a:t>a została ukarana „wiecznym ogniem” (</a:t>
            </a:r>
            <a:r>
              <a:rPr lang="pl-PL" dirty="0" err="1" smtClean="0"/>
              <a:t>Judy</a:t>
            </a:r>
            <a:r>
              <a:rPr lang="pl-PL" dirty="0" smtClean="0"/>
              <a:t> 7). </a:t>
            </a:r>
            <a:endParaRPr lang="en-GB" dirty="0" smtClean="0"/>
          </a:p>
          <a:p>
            <a:r>
              <a:rPr lang="pl-PL" dirty="0" smtClean="0"/>
              <a:t>„Ja rozniecę w jego bramach ogień i pochłonie pałace </a:t>
            </a:r>
            <a:r>
              <a:rPr lang="pl-PL" dirty="0" err="1" smtClean="0"/>
              <a:t>Jeruzalemu</a:t>
            </a:r>
            <a:r>
              <a:rPr lang="pl-PL" dirty="0" smtClean="0"/>
              <a:t>, i nie zgaśnie” (Jer 17:27). </a:t>
            </a:r>
            <a:endParaRPr lang="en-GB" dirty="0" smtClean="0"/>
          </a:p>
          <a:p>
            <a:r>
              <a:rPr lang="pl-PL" dirty="0" smtClean="0"/>
              <a:t>Podobnie Bóg ukarał ziemię </a:t>
            </a:r>
            <a:r>
              <a:rPr lang="pl-PL" dirty="0" err="1" smtClean="0"/>
              <a:t>Edomitów</a:t>
            </a:r>
            <a:r>
              <a:rPr lang="pl-PL" dirty="0" smtClean="0"/>
              <a:t> ogniem, który „ani w nocy, ani w dzień nie zgaśnie, jego dym wznosić się będzie zawsze; z pokolenia w pokolenie będzie pustynią…  sowa i kruk będą w niej mieszkać… ​Jego pałace porosną cierniem, pokrzywy i osty będą w ich zamkach” (Iz 34:9-13).</a:t>
            </a:r>
            <a:endParaRPr lang="pl-PL" b="1" dirty="0" smtClean="0"/>
          </a:p>
          <a:p>
            <a:endParaRPr lang="pl-PL" b="1" dirty="0" smtClean="0"/>
          </a:p>
          <a:p>
            <a:endParaRPr lang="pl-PL" b="1" dirty="0" smtClean="0"/>
          </a:p>
          <a:p>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Gehenna</a:t>
            </a:r>
            <a:endParaRPr lang="en-GB" dirty="0"/>
          </a:p>
        </p:txBody>
      </p:sp>
      <p:sp>
        <p:nvSpPr>
          <p:cNvPr id="3" name="Content Placeholder 2"/>
          <p:cNvSpPr>
            <a:spLocks noGrp="1"/>
          </p:cNvSpPr>
          <p:nvPr>
            <p:ph idx="1"/>
          </p:nvPr>
        </p:nvSpPr>
        <p:spPr/>
        <p:txBody>
          <a:bodyPr>
            <a:normAutofit/>
          </a:bodyPr>
          <a:lstStyle/>
          <a:p>
            <a:r>
              <a:rPr lang="pl-PL" dirty="0" smtClean="0"/>
              <a:t>W Nowym Testamencie jako „piekło” przetłumaczono dwa greckie słowa. „Hades" odpowiada hebrajskiemu słowu „</a:t>
            </a:r>
            <a:r>
              <a:rPr lang="pl-PL" dirty="0" err="1" smtClean="0"/>
              <a:t>szeol</a:t>
            </a:r>
            <a:r>
              <a:rPr lang="pl-PL" dirty="0" smtClean="0"/>
              <a:t>", o czym już mówiliśmy wcześniej. „Gehenna" jest nazwą wysypiska poza Jerozolimą, gdzie spalane były </a:t>
            </a:r>
            <a:r>
              <a:rPr lang="pl-PL" dirty="0" smtClean="0"/>
              <a:t>śmieci </a:t>
            </a:r>
            <a:r>
              <a:rPr lang="pl-PL" dirty="0" smtClean="0"/>
              <a:t>z miasta.</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dirty="0" smtClean="0"/>
              <a:t>"Gehenna" jest aramejskim odpowiednikiem hebrajskiego "</a:t>
            </a:r>
            <a:r>
              <a:rPr lang="pl-PL" dirty="0" err="1" smtClean="0"/>
              <a:t>Ge-ben-hinnom</a:t>
            </a:r>
            <a:r>
              <a:rPr lang="pl-PL" dirty="0" smtClean="0"/>
              <a:t>". Umiejscowiona była pod Jerozolimą (</a:t>
            </a:r>
            <a:r>
              <a:rPr lang="pl-PL" dirty="0" err="1" smtClean="0"/>
              <a:t>Joz</a:t>
            </a:r>
            <a:r>
              <a:rPr lang="pl-PL" dirty="0" smtClean="0"/>
              <a:t> 15:8) i w czasach Chrystusa znajdowało się tam wysypisko śmieci. Ciała umarłych wrzucano tam do ognia, który się tam zawsze palił. Gehenna stała się więc symbolem całkowitego zniszczenia i odrzucenia.</a:t>
            </a:r>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52128"/>
          </a:xfrm>
        </p:spPr>
        <p:txBody>
          <a:bodyPr>
            <a:noAutofit/>
          </a:bodyPr>
          <a:lstStyle/>
          <a:p>
            <a:r>
              <a:rPr lang="pl-PL" sz="4000" dirty="0" smtClean="0"/>
              <a:t>Wiecznie palące się wysypisko śmieci koło </a:t>
            </a:r>
            <a:r>
              <a:rPr lang="en-GB" sz="4000" dirty="0" smtClean="0"/>
              <a:t>Antananarivo</a:t>
            </a:r>
            <a:r>
              <a:rPr lang="pl-PL" sz="4000" dirty="0" smtClean="0"/>
              <a:t> na </a:t>
            </a:r>
            <a:r>
              <a:rPr lang="en-GB" sz="4000" dirty="0" err="1" smtClean="0"/>
              <a:t>Madagas</a:t>
            </a:r>
            <a:r>
              <a:rPr lang="pl-PL" sz="4000" dirty="0" smtClean="0"/>
              <a:t>karze</a:t>
            </a:r>
            <a:endParaRPr lang="en-GB" sz="4000" dirty="0"/>
          </a:p>
        </p:txBody>
      </p:sp>
      <p:pic>
        <p:nvPicPr>
          <p:cNvPr id="4" name="Content Placeholder 3" descr="gehenna.JPG"/>
          <p:cNvPicPr>
            <a:picLocks noGrp="1" noChangeAspect="1"/>
          </p:cNvPicPr>
          <p:nvPr>
            <p:ph idx="1"/>
          </p:nvPr>
        </p:nvPicPr>
        <p:blipFill>
          <a:blip r:embed="rId2" cstate="print"/>
          <a:stretch>
            <a:fillRect/>
          </a:stretch>
        </p:blipFill>
        <p:spPr>
          <a:xfrm>
            <a:off x="930667" y="1628800"/>
            <a:ext cx="6617050" cy="4968552"/>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pl-PL" dirty="0" smtClean="0"/>
              <a:t>Ci, którzy zostaną odrzuceni na sądzie w czasie powrotu Chrystusa są wrzuceni „do piekła (tzn. Gehenny), gdzie robak ich nie umiera, a ogień nie gaśnie” (</a:t>
            </a:r>
            <a:r>
              <a:rPr lang="pl-PL" dirty="0" err="1" smtClean="0"/>
              <a:t>Mk</a:t>
            </a:r>
            <a:r>
              <a:rPr lang="pl-PL" dirty="0" smtClean="0"/>
              <a:t> 9:43,44). Wyrażenie „gdzie robak ich nie umiera” jest z pewnością częścią tego samego idiomu oznaczającego całkowite zniszczenie - nie do pojęcia jest, żeby istniał dosłownie robak, który by nigdy nie umierał. </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pl-PL" dirty="0" smtClean="0"/>
              <a:t>„Zapłatą za grzech jest śmierć” (</a:t>
            </a:r>
            <a:r>
              <a:rPr lang="pl-PL" dirty="0" err="1" smtClean="0"/>
              <a:t>Rz</a:t>
            </a:r>
            <a:r>
              <a:rPr lang="pl-PL" dirty="0" smtClean="0"/>
              <a:t> 6:23), która jest nieświadomością. Karą za grzech nie są wieczne cierpienia w literalnym ogniu.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Warunkowa Nieśmiertelność</a:t>
            </a:r>
            <a:r>
              <a:rPr lang="en-GB" dirty="0" smtClean="0"/>
              <a:t> [1]</a:t>
            </a:r>
            <a:endParaRPr lang="en-GB" dirty="0"/>
          </a:p>
        </p:txBody>
      </p:sp>
      <p:sp>
        <p:nvSpPr>
          <p:cNvPr id="3" name="Content Placeholder 2"/>
          <p:cNvSpPr>
            <a:spLocks noGrp="1"/>
          </p:cNvSpPr>
          <p:nvPr>
            <p:ph idx="1"/>
          </p:nvPr>
        </p:nvSpPr>
        <p:spPr/>
        <p:txBody>
          <a:bodyPr>
            <a:normAutofit fontScale="85000" lnSpcReduction="20000"/>
          </a:bodyPr>
          <a:lstStyle/>
          <a:p>
            <a:r>
              <a:rPr lang="pl-PL" dirty="0" smtClean="0"/>
              <a:t>„Chrystus… żywot i nieśmiertelność na jaśnię wywiódł przez ewangelię” </a:t>
            </a:r>
            <a:r>
              <a:rPr lang="en-GB" dirty="0" smtClean="0"/>
              <a:t>(2 T</a:t>
            </a:r>
            <a:r>
              <a:rPr lang="pl-PL" dirty="0" smtClean="0"/>
              <a:t>m</a:t>
            </a:r>
            <a:r>
              <a:rPr lang="en-GB" dirty="0" smtClean="0"/>
              <a:t> 1:10; 1Jn 1:2). </a:t>
            </a:r>
            <a:r>
              <a:rPr lang="pl-PL" dirty="0" smtClean="0"/>
              <a:t>Jest on „twórcą” „wiecznego zbawienia” </a:t>
            </a:r>
            <a:r>
              <a:rPr lang="en-GB" dirty="0" smtClean="0"/>
              <a:t>(Heb 2:10; 5:9</a:t>
            </a:r>
            <a:r>
              <a:rPr lang="pl-PL" dirty="0" smtClean="0"/>
              <a:t> BE</a:t>
            </a:r>
            <a:r>
              <a:rPr lang="en-GB" dirty="0" smtClean="0"/>
              <a:t>).</a:t>
            </a:r>
          </a:p>
          <a:p>
            <a:r>
              <a:rPr lang="pl-PL" dirty="0" smtClean="0"/>
              <a:t>„Jeśli nie będziecie jedli ciała Syna Człowieczego i pili krwi jego, nie będziecie mieli żywota w sobie. Kto spożywa ciało moje i pije krew moją, ten ma żywot wieczny, a Ja go wskrzeszę w dniu ostatecznym” – by dać mu „życie wieczne” </a:t>
            </a:r>
            <a:r>
              <a:rPr lang="en-GB" dirty="0" smtClean="0"/>
              <a:t>(</a:t>
            </a:r>
            <a:r>
              <a:rPr lang="en-GB" dirty="0" err="1" smtClean="0"/>
              <a:t>Jn</a:t>
            </a:r>
            <a:r>
              <a:rPr lang="en-GB" dirty="0" smtClean="0"/>
              <a:t> 6:53,54)</a:t>
            </a:r>
          </a:p>
          <a:p>
            <a:r>
              <a:rPr lang="pl-PL" dirty="0" smtClean="0"/>
              <a:t>„Bóg dał nam (wierzącym) życie wieczne, a to życie jest w Jego Synu” (</a:t>
            </a:r>
            <a:r>
              <a:rPr lang="en-GB" dirty="0" smtClean="0"/>
              <a:t>1 </a:t>
            </a:r>
            <a:r>
              <a:rPr lang="en-GB" dirty="0" err="1" smtClean="0"/>
              <a:t>Jn</a:t>
            </a:r>
            <a:r>
              <a:rPr lang="en-GB" dirty="0" smtClean="0"/>
              <a:t> 5:11). </a:t>
            </a:r>
            <a:r>
              <a:rPr lang="pl-PL" dirty="0" smtClean="0"/>
              <a:t>Nie ma żadnej nadziei na nieśmiertelność dla tych, którzy nie są "w  Chrystusie". Nieśmiertelność stała się możliwa jedynie przez Chrystusa. On jest "Dawcą życia" (wiecznego) (</a:t>
            </a:r>
            <a:r>
              <a:rPr lang="pl-PL" dirty="0" err="1" smtClean="0"/>
              <a:t>Dz</a:t>
            </a:r>
            <a:r>
              <a:rPr lang="pl-PL" dirty="0" smtClean="0"/>
              <a:t> 3:15) – „Sprawcą zbawienia wiecznego, dla wszystkich, którzy go słuchają" (</a:t>
            </a:r>
            <a:r>
              <a:rPr lang="pl-PL" dirty="0" err="1" smtClean="0"/>
              <a:t>Heb</a:t>
            </a:r>
            <a:r>
              <a:rPr lang="pl-PL" dirty="0" smtClean="0"/>
              <a:t> 5:9). Ludzka nieśmiertelność  została więc zapoczątkowana przez dzieło Chrystusa. </a:t>
            </a:r>
            <a:endParaRPr lang="en-GB" dirty="0" smtClean="0"/>
          </a:p>
          <a:p>
            <a:pPr lvl="0"/>
            <a:endParaRPr lang="en-GB" dirty="0" smtClean="0"/>
          </a:p>
          <a:p>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Warunkowa Nieśmiertelność</a:t>
            </a:r>
            <a:r>
              <a:rPr lang="en-GB" dirty="0" smtClean="0"/>
              <a:t> [2]</a:t>
            </a:r>
            <a:endParaRPr lang="en-GB" dirty="0"/>
          </a:p>
        </p:txBody>
      </p:sp>
      <p:sp>
        <p:nvSpPr>
          <p:cNvPr id="3" name="Content Placeholder 2"/>
          <p:cNvSpPr>
            <a:spLocks noGrp="1"/>
          </p:cNvSpPr>
          <p:nvPr>
            <p:ph idx="1"/>
          </p:nvPr>
        </p:nvSpPr>
        <p:spPr/>
        <p:txBody>
          <a:bodyPr>
            <a:normAutofit fontScale="92500" lnSpcReduction="10000"/>
          </a:bodyPr>
          <a:lstStyle/>
          <a:p>
            <a:r>
              <a:rPr lang="pl-PL" dirty="0" smtClean="0"/>
              <a:t>Prawdziwie wierzący szukają nieśmiertelności i zostaną wynagrodzeni za to darem wiecznego życia - czymś czego naturalnie nie posiadają (</a:t>
            </a:r>
            <a:r>
              <a:rPr lang="pl-PL" dirty="0" err="1" smtClean="0"/>
              <a:t>Rz</a:t>
            </a:r>
            <a:r>
              <a:rPr lang="pl-PL" dirty="0" smtClean="0"/>
              <a:t> 2:7; 6:23; </a:t>
            </a:r>
            <a:r>
              <a:rPr lang="pl-PL" dirty="0" err="1" smtClean="0"/>
              <a:t>Jn</a:t>
            </a:r>
            <a:r>
              <a:rPr lang="pl-PL" dirty="0" smtClean="0"/>
              <a:t> 10:28). Trzeba, ażeby nasze śmiertelne ciało „przyodziało się w nieśmiertelność" w czasie powrotu Chrystusa (1 Ko 15:53); tak więc nieśmiertelność jest czymś obiecanym, czymś czego obecnie nie posiadamy (1 </a:t>
            </a:r>
            <a:r>
              <a:rPr lang="pl-PL" dirty="0" err="1" smtClean="0"/>
              <a:t>Jn</a:t>
            </a:r>
            <a:r>
              <a:rPr lang="pl-PL" dirty="0" smtClean="0"/>
              <a:t> 2:25).</a:t>
            </a:r>
            <a:endParaRPr lang="en-GB" dirty="0" smtClean="0"/>
          </a:p>
          <a:p>
            <a:pPr lvl="0"/>
            <a:r>
              <a:rPr lang="pl-PL" dirty="0" smtClean="0"/>
              <a:t>Gdyby Chrystus nie powstał z martwych, to ci, którzy umarli w nim zginęliby (1 Ko 15:18). Wynika stąd, że nie mają oni „nieśmiertelnych dusz”, które po śmierci nagradzane są życiem w niebie. </a:t>
            </a:r>
            <a:endParaRPr lang="en-GB" dirty="0" smtClean="0"/>
          </a:p>
          <a:p>
            <a:pPr lvl="0"/>
            <a:r>
              <a:rPr lang="pl-PL" dirty="0" smtClean="0"/>
              <a:t>Jedynie Bóg posiada wrodzoną nieśmiertelność </a:t>
            </a:r>
            <a:r>
              <a:rPr lang="en-GB" dirty="0" smtClean="0"/>
              <a:t>(1 T</a:t>
            </a:r>
            <a:r>
              <a:rPr lang="pl-PL" dirty="0" smtClean="0"/>
              <a:t>m</a:t>
            </a:r>
            <a:r>
              <a:rPr lang="en-GB" dirty="0" smtClean="0"/>
              <a:t> 6:16).</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4.2  </a:t>
            </a:r>
            <a:r>
              <a:rPr lang="pl-PL" dirty="0" smtClean="0"/>
              <a:t>Dusza</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5049</TotalTime>
  <Words>4908</Words>
  <Application>Microsoft Office PowerPoint</Application>
  <PresentationFormat>Pokaz na ekranie (4:3)</PresentationFormat>
  <Paragraphs>202</Paragraphs>
  <Slides>70</Slides>
  <Notes>5</Notes>
  <HiddenSlides>1</HiddenSlides>
  <MMClips>0</MMClips>
  <ScaleCrop>false</ScaleCrop>
  <HeadingPairs>
    <vt:vector size="4" baseType="variant">
      <vt:variant>
        <vt:lpstr>Motyw</vt:lpstr>
      </vt:variant>
      <vt:variant>
        <vt:i4>1</vt:i4>
      </vt:variant>
      <vt:variant>
        <vt:lpstr>Tytuły slajdów</vt:lpstr>
      </vt:variant>
      <vt:variant>
        <vt:i4>70</vt:i4>
      </vt:variant>
    </vt:vector>
  </HeadingPairs>
  <TitlesOfParts>
    <vt:vector size="71" baseType="lpstr">
      <vt:lpstr>Flow</vt:lpstr>
      <vt:lpstr>Studium 4: Bóg i śmierć </vt:lpstr>
      <vt:lpstr>4.1  Natura człowieka</vt:lpstr>
      <vt:lpstr>Slajd 3</vt:lpstr>
      <vt:lpstr>Slajd 4</vt:lpstr>
      <vt:lpstr>Człowiek jest prochem</vt:lpstr>
      <vt:lpstr>Slajd 6</vt:lpstr>
      <vt:lpstr>Warunkowa Nieśmiertelność [1]</vt:lpstr>
      <vt:lpstr>Warunkowa Nieśmiertelność [2]</vt:lpstr>
      <vt:lpstr>4.2  Dusza</vt:lpstr>
      <vt:lpstr>„Nefesz” i „Psyche”</vt:lpstr>
      <vt:lpstr>Stworzenie Adama</vt:lpstr>
      <vt:lpstr>Człowiek i zwierzęta podobni w śmierci</vt:lpstr>
      <vt:lpstr>Dusza umiera [1]</vt:lpstr>
      <vt:lpstr>Dusza umiera [2]</vt:lpstr>
      <vt:lpstr>Slajd 15</vt:lpstr>
      <vt:lpstr>4.3  Duch człowieka </vt:lpstr>
      <vt:lpstr>Znaczenie słowa „duch”</vt:lpstr>
      <vt:lpstr>Duch jako siła życiowa</vt:lpstr>
      <vt:lpstr>Duch w czasie śmierci [1]</vt:lpstr>
      <vt:lpstr>Duch w czasie śmierci [2]</vt:lpstr>
      <vt:lpstr>Człowiek i zwierzęta podobni w śmierci [1]</vt:lpstr>
      <vt:lpstr>Człowiek i zwierzęta podobni w śmierci [2]</vt:lpstr>
      <vt:lpstr>4.4  Śmierć jest nieświadomością</vt:lpstr>
      <vt:lpstr>Śmierć jest nieświadomością [1]</vt:lpstr>
      <vt:lpstr>Śmierć jest nieświadomością [2]</vt:lpstr>
      <vt:lpstr>Śmierć jako sen</vt:lpstr>
      <vt:lpstr>Fałszywe poglądy</vt:lpstr>
      <vt:lpstr>Slajd 28</vt:lpstr>
      <vt:lpstr>Slajd 29</vt:lpstr>
      <vt:lpstr>Slajd 30</vt:lpstr>
      <vt:lpstr>4.5  Zmartwychwstanie </vt:lpstr>
      <vt:lpstr>Slajd 32</vt:lpstr>
      <vt:lpstr>Slajd 33</vt:lpstr>
      <vt:lpstr>Slajd 34</vt:lpstr>
      <vt:lpstr>Cielesne zmartwychwstanie [1]</vt:lpstr>
      <vt:lpstr>Cielesne zmartwychwstanie [2]</vt:lpstr>
      <vt:lpstr>„Błogosławiona nadzieja”</vt:lpstr>
      <vt:lpstr>Nadzieja zmartwychwstania wierzących</vt:lpstr>
      <vt:lpstr>Slajd 39</vt:lpstr>
      <vt:lpstr>4.6  Sąd </vt:lpstr>
      <vt:lpstr>Sąd nadejdzie</vt:lpstr>
      <vt:lpstr>Oddzielenie dobrych od złych</vt:lpstr>
      <vt:lpstr>Nagroda wierzących będzie im dana kiedy powróci Chrystus – nie wcześniej</vt:lpstr>
      <vt:lpstr>Slajd 44</vt:lpstr>
      <vt:lpstr>Oddzielenie dobrych od złych  następuje w czasie sądu, a nie śmierci</vt:lpstr>
      <vt:lpstr>Wszyscy sprawiedliwi zostaną nagrodzeni razem, w tym samym czasie</vt:lpstr>
      <vt:lpstr>4.7  Nagroda: Niebo czy Ziemia?</vt:lpstr>
      <vt:lpstr>Slajd 48</vt:lpstr>
      <vt:lpstr>Slajd 49</vt:lpstr>
      <vt:lpstr>4.8  Odpowiedzialność przed Bogiem</vt:lpstr>
      <vt:lpstr>Znajomość Słowa Bożego czyni nas odpowiedzialnymi przed Bogiem</vt:lpstr>
      <vt:lpstr>Slajd 52</vt:lpstr>
      <vt:lpstr>Slajd 53</vt:lpstr>
      <vt:lpstr>Slajd 54</vt:lpstr>
      <vt:lpstr>Nie wszyscy, którzy żyli zmartwychwstaną</vt:lpstr>
      <vt:lpstr>4.9  Piekło</vt:lpstr>
      <vt:lpstr>Znaczenie słowa szeol</vt:lpstr>
      <vt:lpstr>Jonasz w „piekle”</vt:lpstr>
      <vt:lpstr>Szeol tłumaczy się jako „grób”</vt:lpstr>
      <vt:lpstr>Sprawiedliwi wzbudzani są z szeolu</vt:lpstr>
      <vt:lpstr>Zarówno dobrzy jak i źli ludzie idą do „piekła”, tzn. grobu</vt:lpstr>
      <vt:lpstr>Piekło nie jest miejscem wiecznych mąk</vt:lpstr>
      <vt:lpstr>Ezekiel 33</vt:lpstr>
      <vt:lpstr>„Wieczny ogień” nie jest literalny; symbolizuje Boży gniew i całkowite zniszczenie</vt:lpstr>
      <vt:lpstr>Gehenna</vt:lpstr>
      <vt:lpstr>Slajd 66</vt:lpstr>
      <vt:lpstr>Wiecznie palące się wysypisko śmieci koło Antananarivo na Madagaskarze</vt:lpstr>
      <vt:lpstr>Slajd 68</vt:lpstr>
      <vt:lpstr>Slajd 69</vt:lpstr>
      <vt:lpstr>Slajd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Artur</cp:lastModifiedBy>
  <cp:revision>86</cp:revision>
  <dcterms:created xsi:type="dcterms:W3CDTF">2012-04-15T06:55:29Z</dcterms:created>
  <dcterms:modified xsi:type="dcterms:W3CDTF">2012-06-23T09:16:32Z</dcterms:modified>
</cp:coreProperties>
</file>