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328" r:id="rId3"/>
    <p:sldId id="294" r:id="rId4"/>
    <p:sldId id="299" r:id="rId5"/>
    <p:sldId id="295" r:id="rId6"/>
    <p:sldId id="300" r:id="rId7"/>
    <p:sldId id="301" r:id="rId8"/>
    <p:sldId id="302" r:id="rId9"/>
    <p:sldId id="326" r:id="rId10"/>
    <p:sldId id="303" r:id="rId11"/>
    <p:sldId id="304" r:id="rId12"/>
    <p:sldId id="305" r:id="rId13"/>
    <p:sldId id="306" r:id="rId14"/>
    <p:sldId id="296" r:id="rId15"/>
    <p:sldId id="307" r:id="rId16"/>
    <p:sldId id="308" r:id="rId17"/>
    <p:sldId id="297" r:id="rId18"/>
    <p:sldId id="311" r:id="rId19"/>
    <p:sldId id="309" r:id="rId20"/>
    <p:sldId id="258" r:id="rId21"/>
    <p:sldId id="327" r:id="rId22"/>
    <p:sldId id="313" r:id="rId23"/>
    <p:sldId id="263" r:id="rId24"/>
    <p:sldId id="314" r:id="rId25"/>
    <p:sldId id="312" r:id="rId26"/>
    <p:sldId id="269" r:id="rId27"/>
    <p:sldId id="315" r:id="rId28"/>
    <p:sldId id="316" r:id="rId29"/>
    <p:sldId id="317" r:id="rId30"/>
    <p:sldId id="318" r:id="rId31"/>
    <p:sldId id="29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292" r:id="rId40"/>
    <p:sldId id="293" r:id="rId41"/>
    <p:sldId id="329" r:id="rId42"/>
    <p:sldId id="310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FF66"/>
    <a:srgbClr val="FFCC00"/>
    <a:srgbClr val="FF7C80"/>
    <a:srgbClr val="800000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39" autoAdjust="0"/>
  </p:normalViewPr>
  <p:slideViewPr>
    <p:cSldViewPr>
      <p:cViewPr>
        <p:scale>
          <a:sx n="90" d="100"/>
          <a:sy n="90" d="100"/>
        </p:scale>
        <p:origin x="-72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853E3-AF16-424F-B839-F74988EFAEF4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4BF19-E1B5-4011-B67E-FB5C9102595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66F463-B74C-4AF4-B9F9-A496489FFFE5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7E512A-D3C6-48D0-A713-C3370978B28C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Stud</a:t>
            </a:r>
            <a:r>
              <a:rPr lang="pl-PL" b="1" dirty="0" err="1" smtClean="0"/>
              <a:t>ium</a:t>
            </a:r>
            <a:r>
              <a:rPr lang="en-GB" b="1" dirty="0" smtClean="0"/>
              <a:t> </a:t>
            </a:r>
            <a:r>
              <a:rPr lang="en-GB" b="1" dirty="0"/>
              <a:t>3: </a:t>
            </a:r>
            <a:r>
              <a:rPr lang="pl-PL" b="1" dirty="0" smtClean="0"/>
              <a:t>Obietnice Boże</a:t>
            </a:r>
            <a:r>
              <a:rPr lang="en-GB" b="1" dirty="0" smtClean="0"/>
              <a:t>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Konflikt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„Ty zmiażdżysz mu piętę” </a:t>
            </a:r>
            <a:r>
              <a:rPr lang="en-GB" dirty="0" smtClean="0"/>
              <a:t>(</a:t>
            </a:r>
            <a:r>
              <a:rPr lang="pl-PL" dirty="0" smtClean="0"/>
              <a:t>Rdz</a:t>
            </a:r>
            <a:r>
              <a:rPr lang="en-GB" dirty="0" smtClean="0"/>
              <a:t> 3:15</a:t>
            </a:r>
            <a:r>
              <a:rPr lang="pl-PL" dirty="0" smtClean="0"/>
              <a:t> </a:t>
            </a:r>
            <a:r>
              <a:rPr lang="pl-PL" dirty="0" err="1" smtClean="0"/>
              <a:t>BT</a:t>
            </a:r>
            <a:r>
              <a:rPr lang="en-GB" dirty="0" smtClean="0"/>
              <a:t>). </a:t>
            </a:r>
            <a:r>
              <a:rPr lang="pl-PL" dirty="0" smtClean="0"/>
              <a:t>Osoba ta miała ostatecznie zniszczyć węża, tzn. grzech – „ono zmiażdży ci głowę”. Cios zadany wężowi w samą głowę jest ciosem śmiertelnym. Cios zadany człowiekowi w piętę jest zaś czymś tymczasowym. 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„Naszego Zbawiciela, Chrystusa Jezusa, który zniszczył (na krzyżu) śmierć (a stąd i moc grzechu – </a:t>
            </a:r>
            <a:r>
              <a:rPr lang="pl-PL" dirty="0" err="1" smtClean="0"/>
              <a:t>Rz</a:t>
            </a:r>
            <a:r>
              <a:rPr lang="pl-PL" dirty="0" smtClean="0"/>
              <a:t> 6:23), a życie i nieśmiertelność rozświetlił przez Ewangelię” </a:t>
            </a:r>
            <a:r>
              <a:rPr lang="en-GB" dirty="0" smtClean="0"/>
              <a:t>(2 Tm. 1:10</a:t>
            </a:r>
            <a:r>
              <a:rPr lang="pl-PL" dirty="0" smtClean="0"/>
              <a:t> BE</a:t>
            </a:r>
            <a:r>
              <a:rPr lang="en-GB" dirty="0" smtClean="0"/>
              <a:t>).</a:t>
            </a:r>
          </a:p>
          <a:p>
            <a:r>
              <a:rPr lang="pl-PL" dirty="0" smtClean="0"/>
              <a:t>„Tego dokonał Bóg: przez zesłanie Syna swego w postaci grzesznego ciała, ofiarując je za grzech, potępił grzech w ciele”, tzn. biblijnego diabła, węża </a:t>
            </a:r>
            <a:r>
              <a:rPr lang="en-GB" dirty="0" smtClean="0"/>
              <a:t>(R</a:t>
            </a:r>
            <a:r>
              <a:rPr lang="pl-PL" dirty="0" smtClean="0"/>
              <a:t>z</a:t>
            </a:r>
            <a:r>
              <a:rPr lang="en-GB" dirty="0" smtClean="0"/>
              <a:t> 8:3).</a:t>
            </a:r>
          </a:p>
          <a:p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„objawił się po to, aby zgładzić grzechy” (1 </a:t>
            </a:r>
            <a:r>
              <a:rPr lang="en-GB" dirty="0" err="1" smtClean="0"/>
              <a:t>Jn</a:t>
            </a:r>
            <a:r>
              <a:rPr lang="en-GB" dirty="0" smtClean="0"/>
              <a:t> 3:5</a:t>
            </a:r>
            <a:r>
              <a:rPr lang="pl-PL" dirty="0" smtClean="0"/>
              <a:t> BP</a:t>
            </a:r>
            <a:r>
              <a:rPr lang="en-GB" dirty="0" smtClean="0"/>
              <a:t>).</a:t>
            </a:r>
          </a:p>
          <a:p>
            <a:pPr lvl="0"/>
            <a:r>
              <a:rPr lang="pl-PL" dirty="0" smtClean="0"/>
              <a:t>Dzięki temu, że Jezus został zmiażdżony [aluzja do Rdz 3:15] na krzyżu, dostąpiliśmy przebaczenia  grzechów (</a:t>
            </a:r>
            <a:r>
              <a:rPr lang="en-GB" dirty="0" smtClean="0"/>
              <a:t>I</a:t>
            </a:r>
            <a:r>
              <a:rPr lang="pl-PL" dirty="0" smtClean="0"/>
              <a:t>z</a:t>
            </a:r>
            <a:r>
              <a:rPr lang="en-GB" dirty="0" smtClean="0"/>
              <a:t> 53:5 </a:t>
            </a:r>
            <a:r>
              <a:rPr lang="pl-PL" dirty="0" err="1" smtClean="0"/>
              <a:t>PNŚ</a:t>
            </a:r>
            <a:r>
              <a:rPr lang="en-GB" dirty="0" smtClean="0"/>
              <a:t>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Konflikt na krzyżu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</a:t>
            </a:r>
            <a:r>
              <a:rPr lang="pl-PL" dirty="0" smtClean="0"/>
              <a:t>z</a:t>
            </a:r>
            <a:r>
              <a:rPr lang="en-GB" dirty="0" smtClean="0"/>
              <a:t> 53:4,5 </a:t>
            </a:r>
            <a:r>
              <a:rPr lang="pl-PL" dirty="0" smtClean="0"/>
              <a:t>opisuje Chrystusa jako „zmiażdżonego” przez Boga przez swoją śmierć na krzyżu. Wyraźnie nawiązuje to do proroctwa z Księgi Rodzaju 3:15, gdzie wąż miał zmiażdżyć  Chrystusa. </a:t>
            </a:r>
            <a:endParaRPr lang="en-GB" dirty="0" smtClean="0"/>
          </a:p>
          <a:p>
            <a:r>
              <a:rPr lang="pl-PL" dirty="0" smtClean="0"/>
              <a:t>„​Gdy zaś zobaczył (Jezus), że do chrztu przychodzi wielu faryzeuszów i saduceuszów (ta grupa Żydów, która skazała Jezusa), powiedział do nich: [Wy] płody  żmij (wężów), kto wam podpowiedział, by uciekać przed nadchodzącym gniewem? </a:t>
            </a:r>
            <a:r>
              <a:rPr lang="en-GB" dirty="0" smtClean="0"/>
              <a:t>(Mt 3:7</a:t>
            </a:r>
            <a:r>
              <a:rPr lang="pl-PL" dirty="0" smtClean="0"/>
              <a:t> NT </a:t>
            </a:r>
            <a:r>
              <a:rPr lang="pl-PL" dirty="0" err="1" smtClean="0"/>
              <a:t>PD</a:t>
            </a:r>
            <a:r>
              <a:rPr lang="en-GB" dirty="0" smtClean="0"/>
              <a:t>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Obecny konflikt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Prawda nigdy nie jest mile widziana; wiedząc o tym i żyjąc tak jak powinniśmy, zawsze będzie nam sprawiać kłopoty, nawet takie, które przyniosą ze sobą prześladowanie.</a:t>
            </a:r>
            <a:endParaRPr lang="en-GB" dirty="0" smtClean="0"/>
          </a:p>
          <a:p>
            <a:r>
              <a:rPr lang="pl-PL" dirty="0" smtClean="0"/>
              <a:t>„​Czy stałem się nieprzyjacielem waszym dlatego, że wam prawdę mówię?” </a:t>
            </a:r>
            <a:r>
              <a:rPr lang="en-GB" dirty="0" smtClean="0"/>
              <a:t>(Gal 4:16).</a:t>
            </a:r>
          </a:p>
          <a:p>
            <a:r>
              <a:rPr lang="pl-PL" dirty="0" smtClean="0"/>
              <a:t>„​Lecz jak ongiś ten, który się według ciała narodził, prześladował urodzonego według Ducha (przez znajomość Bożego Słowa – 1 Pt 1:23), tak i teraz” (</a:t>
            </a:r>
            <a:r>
              <a:rPr lang="en-GB" dirty="0" smtClean="0"/>
              <a:t>Gal 4:29).</a:t>
            </a:r>
          </a:p>
          <a:p>
            <a:r>
              <a:rPr lang="pl-PL" dirty="0" smtClean="0"/>
              <a:t>„​Ohydą dla sprawiedliwych jest człowiek niegodziwy; lecz kto postępuje nienagannie, jest ohydą dla bezbożnego” (</a:t>
            </a:r>
            <a:r>
              <a:rPr lang="en-GB" dirty="0" smtClean="0"/>
              <a:t>Pr</a:t>
            </a:r>
            <a:r>
              <a:rPr lang="pl-PL" dirty="0" smtClean="0"/>
              <a:t>z</a:t>
            </a:r>
            <a:r>
              <a:rPr lang="en-GB" dirty="0" smtClean="0"/>
              <a:t> 29:27). </a:t>
            </a:r>
            <a:r>
              <a:rPr lang="pl-PL" dirty="0" smtClean="0"/>
              <a:t>Pomiędzy wierzącymi a światem istnieje wzajemny antagonizm.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3.3  </a:t>
            </a:r>
            <a:r>
              <a:rPr lang="pl-PL" dirty="0" smtClean="0"/>
              <a:t>Obietnica dana Noemu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</a:t>
            </a:r>
            <a:r>
              <a:rPr lang="pl-PL" b="1" dirty="0" smtClean="0"/>
              <a:t> </a:t>
            </a:r>
            <a:r>
              <a:rPr lang="pl-PL" dirty="0" smtClean="0"/>
              <a:t>Oto Ja, </a:t>
            </a:r>
            <a:r>
              <a:rPr lang="pl-PL" dirty="0" err="1" smtClean="0"/>
              <a:t>Ja</a:t>
            </a:r>
            <a:r>
              <a:rPr lang="pl-PL" dirty="0" smtClean="0"/>
              <a:t> ustanawiam przymierze moje z wami ​(zwróćcie uwagę na akcent na słowo „Ja” – Bóg składa obietnicę śmiertelnemu człowiekowi!)… że już nigdy nie zostanie wytępione żadne ciało wodami potopu i że już nigdy nie będzie potopu, który by zniszczył ziemię” (Rdz</a:t>
            </a:r>
            <a:r>
              <a:rPr lang="en-GB" dirty="0" smtClean="0"/>
              <a:t> 9:9‑1</a:t>
            </a:r>
            <a:r>
              <a:rPr lang="pl-PL" dirty="0" smtClean="0"/>
              <a:t>1</a:t>
            </a:r>
            <a:r>
              <a:rPr lang="en-GB" dirty="0" smtClean="0"/>
              <a:t>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Ziemia nie będzie nigdy zniszczona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„Jak ziemię, którą ugruntował na wieki” </a:t>
            </a:r>
            <a:r>
              <a:rPr lang="en-GB" dirty="0" smtClean="0"/>
              <a:t>(Ps 78:69).</a:t>
            </a:r>
          </a:p>
          <a:p>
            <a:pPr lvl="0"/>
            <a:r>
              <a:rPr lang="pl-PL" dirty="0" smtClean="0"/>
              <a:t>„Ziemia trwa na wieki” </a:t>
            </a:r>
            <a:r>
              <a:rPr lang="en-GB" dirty="0" smtClean="0"/>
              <a:t>(</a:t>
            </a:r>
            <a:r>
              <a:rPr lang="pl-PL" dirty="0" err="1" smtClean="0"/>
              <a:t>Kzn</a:t>
            </a:r>
            <a:r>
              <a:rPr lang="en-GB" dirty="0" smtClean="0"/>
              <a:t> 1:4).</a:t>
            </a:r>
          </a:p>
          <a:p>
            <a:r>
              <a:rPr lang="pl-PL" dirty="0" smtClean="0"/>
              <a:t>„Słońce i księżycu… gwiazdy świecące!... najwyższe niebiosa … Ustanowił je na wieki wieczne, Ustalił porządek, który nie minie” </a:t>
            </a:r>
            <a:r>
              <a:rPr lang="en-GB" dirty="0" smtClean="0"/>
              <a:t>(Ps 148:3-6).</a:t>
            </a:r>
          </a:p>
          <a:p>
            <a:r>
              <a:rPr lang="pl-PL" dirty="0" smtClean="0"/>
              <a:t>„Bo ziemia będzie pełna poznania Pana jakby wód, które wypełniają morze” </a:t>
            </a:r>
            <a:r>
              <a:rPr lang="en-GB" dirty="0" smtClean="0"/>
              <a:t>(I</a:t>
            </a:r>
            <a:r>
              <a:rPr lang="pl-PL" dirty="0" smtClean="0"/>
              <a:t>z</a:t>
            </a:r>
            <a:r>
              <a:rPr lang="en-GB" dirty="0" smtClean="0"/>
              <a:t> 11:9; </a:t>
            </a:r>
            <a:r>
              <a:rPr lang="pl-PL" dirty="0" err="1" smtClean="0"/>
              <a:t>Lb</a:t>
            </a:r>
            <a:r>
              <a:rPr lang="en-GB" dirty="0" smtClean="0"/>
              <a:t> 14:21) – </a:t>
            </a:r>
            <a:r>
              <a:rPr lang="pl-PL" dirty="0" smtClean="0"/>
              <a:t>obietnica ta jeszcze się nie wypełniła. Trudno byłoby ją wypełnić, jeśli Bóg dopuściłby do zniszczenia Ziemi. </a:t>
            </a:r>
            <a:endParaRPr lang="en-GB" dirty="0" smtClean="0"/>
          </a:p>
          <a:p>
            <a:r>
              <a:rPr lang="pl-PL" dirty="0" smtClean="0"/>
              <a:t>„Ten Bóg, który stworzył ziemię, i uczynił ją! który ją utwierdził, nie na próżno stworzył ją, na mieszkanie utworzył ją” </a:t>
            </a:r>
            <a:r>
              <a:rPr lang="en-GB" dirty="0" smtClean="0"/>
              <a:t>(I</a:t>
            </a:r>
            <a:r>
              <a:rPr lang="pl-PL" dirty="0" smtClean="0"/>
              <a:t>z</a:t>
            </a:r>
            <a:r>
              <a:rPr lang="en-GB" dirty="0" smtClean="0"/>
              <a:t> 45:18</a:t>
            </a:r>
            <a:r>
              <a:rPr lang="pl-PL" dirty="0" smtClean="0"/>
              <a:t> </a:t>
            </a:r>
            <a:r>
              <a:rPr lang="pl-PL" dirty="0" err="1" smtClean="0"/>
              <a:t>BG</a:t>
            </a:r>
            <a:r>
              <a:rPr lang="en-GB" dirty="0" smtClean="0"/>
              <a:t>). </a:t>
            </a:r>
            <a:r>
              <a:rPr lang="pl-PL" dirty="0" smtClean="0"/>
              <a:t>Gdyby Bóg stworzył Ziemię tylko po to, by ją później zniszczyć, stworzyłby ją „na próżno”.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3.4  </a:t>
            </a:r>
            <a:r>
              <a:rPr lang="pl-PL" dirty="0" smtClean="0"/>
              <a:t>Obietnica dana Abrahamowi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Placeholder 4" descr="AbrahamPromises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3401" y="612774"/>
            <a:ext cx="6635287" cy="4976465"/>
          </a:xfrm>
        </p:spPr>
      </p:pic>
      <p:sp>
        <p:nvSpPr>
          <p:cNvPr id="7" name="pole tekstowe 6"/>
          <p:cNvSpPr txBox="1"/>
          <p:nvPr/>
        </p:nvSpPr>
        <p:spPr>
          <a:xfrm>
            <a:off x="683568" y="764704"/>
            <a:ext cx="3600400" cy="1169551"/>
          </a:xfrm>
          <a:prstGeom prst="rect">
            <a:avLst/>
          </a:prstGeom>
          <a:solidFill>
            <a:srgbClr val="0000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</a:rPr>
              <a:t>Obietnica</a:t>
            </a:r>
            <a:r>
              <a:rPr lang="pl-PL" sz="3400" b="1" dirty="0" smtClean="0">
                <a:solidFill>
                  <a:schemeClr val="bg1"/>
                </a:solidFill>
              </a:rPr>
              <a:t> dana Abrahamowi</a:t>
            </a:r>
            <a:endParaRPr lang="pl-PL" sz="3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Bóg „już Abrahamowi oznajmił tę radosną nowinę” (Gal 3:8 </a:t>
            </a:r>
            <a:r>
              <a:rPr lang="pl-PL" dirty="0" err="1" smtClean="0"/>
              <a:t>BT</a:t>
            </a:r>
            <a:r>
              <a:rPr lang="pl-PL" dirty="0" smtClean="0"/>
              <a:t>). Obietnice te są tak ważne, że Piotr właśnie od nich zaczął i na nich zakończył swoje głoszenie Ewangelii (</a:t>
            </a:r>
            <a:r>
              <a:rPr lang="pl-PL" dirty="0" err="1" smtClean="0"/>
              <a:t>Dz</a:t>
            </a:r>
            <a:r>
              <a:rPr lang="pl-PL" dirty="0" smtClean="0"/>
              <a:t> 3:13,25). Jeżeli zrozumiemy, co było głoszone Abrahamowi, będziemy posiadali elementarny obraz chrześcijańskiej Ewangelii.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en-GB" dirty="0" smtClean="0"/>
              <a:t>www.carelinks.net/pl</a:t>
            </a:r>
            <a:br>
              <a:rPr lang="en-GB" dirty="0" smtClean="0"/>
            </a:b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8001000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Obietnica</a:t>
            </a:r>
            <a:r>
              <a:rPr lang="en-US" sz="6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pl-PL" sz="60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dana Abrahamowi</a:t>
            </a:r>
            <a:endParaRPr lang="en-US" sz="60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r>
              <a:rPr lang="pl-PL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Jest obietnicą</a:t>
            </a:r>
            <a:r>
              <a:rPr lang="en-US" sz="4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4000" b="1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pl-PL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Ziemi</a:t>
            </a:r>
            <a:endParaRPr lang="en-US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pl-PL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Potomka</a:t>
            </a:r>
            <a:endParaRPr lang="en-US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en-US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  <a:r>
              <a:rPr lang="pl-PL" sz="44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łogosławieństwa</a:t>
            </a:r>
            <a:endParaRPr lang="en-US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pl-PL" sz="4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Osobistej relacji z Bogiem</a:t>
            </a:r>
            <a:endParaRPr lang="en-US" sz="44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endParaRPr lang="en-US" sz="6000" b="1" dirty="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braham_journe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561" y="1196752"/>
            <a:ext cx="9031929" cy="5256583"/>
          </a:xfrm>
        </p:spPr>
      </p:pic>
      <p:sp>
        <p:nvSpPr>
          <p:cNvPr id="5" name="pole tekstowe 4"/>
          <p:cNvSpPr txBox="1"/>
          <p:nvPr/>
        </p:nvSpPr>
        <p:spPr>
          <a:xfrm>
            <a:off x="4932040" y="4509120"/>
            <a:ext cx="2503442" cy="95410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WĘDRÓWKA </a:t>
            </a:r>
          </a:p>
          <a:p>
            <a:pPr algn="ctr"/>
            <a:r>
              <a:rPr lang="pl-PL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ABRAHAMA</a:t>
            </a:r>
            <a:endParaRPr lang="pl-PL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Obietnica Ziemi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1.  </a:t>
            </a:r>
            <a:r>
              <a:rPr lang="pl-PL" dirty="0" smtClean="0"/>
              <a:t>„Wyjdź z ziemi swojej… do </a:t>
            </a:r>
            <a:r>
              <a:rPr lang="pl-PL" dirty="0" smtClean="0">
                <a:solidFill>
                  <a:srgbClr val="FF0000"/>
                </a:solidFill>
              </a:rPr>
              <a:t>ziemi</a:t>
            </a:r>
            <a:r>
              <a:rPr lang="pl-PL" dirty="0" smtClean="0"/>
              <a:t>, którą ci wskażę” (Rdz 12:1).</a:t>
            </a:r>
            <a:endParaRPr lang="en-GB" dirty="0" smtClean="0"/>
          </a:p>
          <a:p>
            <a:r>
              <a:rPr lang="en-GB" dirty="0" smtClean="0"/>
              <a:t>2. Abraham </a:t>
            </a:r>
            <a:r>
              <a:rPr lang="pl-PL" dirty="0" smtClean="0"/>
              <a:t>„wędrował… aż do Betelu (w środkowym Izraelu). I rzekł Pan do Abrama… Podnieś oczy swoje i spojrzyj z miejsca, na którym jesteś, na północ i na południe, na wschód i na zachód, ​Bo </a:t>
            </a:r>
            <a:r>
              <a:rPr lang="pl-PL" dirty="0" smtClean="0">
                <a:solidFill>
                  <a:srgbClr val="FF0000"/>
                </a:solidFill>
              </a:rPr>
              <a:t>całą tę ziemię</a:t>
            </a:r>
            <a:r>
              <a:rPr lang="pl-PL" dirty="0" smtClean="0"/>
              <a:t>, którą widzisz, dam tobie i potomstwu twemu na wieki…</a:t>
            </a:r>
            <a:r>
              <a:rPr lang="pl-PL" b="1" dirty="0" smtClean="0"/>
              <a:t>  </a:t>
            </a:r>
            <a:r>
              <a:rPr lang="pl-PL" dirty="0" smtClean="0"/>
              <a:t>Wstań i przejdź ten kraj wzdłuż i wszerz, bo tobie go dam” (Rdz 13:3,14-17). </a:t>
            </a:r>
            <a:endParaRPr lang="en-GB" dirty="0" smtClean="0"/>
          </a:p>
          <a:p>
            <a:r>
              <a:rPr lang="en-GB" dirty="0" smtClean="0"/>
              <a:t>3.</a:t>
            </a:r>
            <a:r>
              <a:rPr lang="pl-PL" dirty="0" smtClean="0"/>
              <a:t> „</a:t>
            </a:r>
            <a:r>
              <a:rPr lang="pl-PL" dirty="0" err="1" smtClean="0"/>
              <a:t>Onegoż</a:t>
            </a:r>
            <a:r>
              <a:rPr lang="pl-PL" dirty="0" smtClean="0"/>
              <a:t> dnia uczynił Pan z Abramem przymierze, mówiąc: Nasieniu [liczba pojedyncza – tzn. jednemu wyjątkowemu potomkowi] twemu dam </a:t>
            </a:r>
            <a:r>
              <a:rPr lang="pl-PL" dirty="0" smtClean="0">
                <a:solidFill>
                  <a:srgbClr val="FF0000"/>
                </a:solidFill>
              </a:rPr>
              <a:t>tę ziemię</a:t>
            </a:r>
            <a:r>
              <a:rPr lang="pl-PL" dirty="0" smtClean="0"/>
              <a:t>, od rzeki Egipskiej, aż do rzeki wielkiej, rzeki </a:t>
            </a:r>
            <a:r>
              <a:rPr lang="pl-PL" dirty="0" err="1" smtClean="0"/>
              <a:t>Eufrates</a:t>
            </a:r>
            <a:r>
              <a:rPr lang="pl-PL" dirty="0" smtClean="0"/>
              <a:t>” (Rdz 15:18 </a:t>
            </a:r>
            <a:r>
              <a:rPr lang="pl-PL" dirty="0" err="1" smtClean="0"/>
              <a:t>BG</a:t>
            </a:r>
            <a:r>
              <a:rPr lang="pl-PL" dirty="0" smtClean="0"/>
              <a:t>). </a:t>
            </a:r>
            <a:endParaRPr lang="en-GB" dirty="0" smtClean="0"/>
          </a:p>
          <a:p>
            <a:r>
              <a:rPr lang="en-GB" dirty="0" smtClean="0"/>
              <a:t>4.</a:t>
            </a:r>
            <a:r>
              <a:rPr lang="pl-PL" dirty="0" smtClean="0"/>
              <a:t> „Dam też tobie, i nasieniu twemu [liczba pojedyncza – tzn. jednemu wyjątkowemu potomkowi] po tobie </a:t>
            </a:r>
            <a:r>
              <a:rPr lang="pl-PL" dirty="0" smtClean="0">
                <a:solidFill>
                  <a:srgbClr val="FF0000"/>
                </a:solidFill>
              </a:rPr>
              <a:t>ziemię</a:t>
            </a:r>
            <a:r>
              <a:rPr lang="pl-PL" dirty="0" smtClean="0"/>
              <a:t>, w której teraz jesteś gościem; </a:t>
            </a:r>
            <a:r>
              <a:rPr lang="pl-PL" dirty="0" err="1" smtClean="0"/>
              <a:t>wszystkę</a:t>
            </a:r>
            <a:r>
              <a:rPr lang="pl-PL" dirty="0" smtClean="0"/>
              <a:t> ziemię </a:t>
            </a:r>
            <a:r>
              <a:rPr lang="pl-PL" dirty="0" err="1" smtClean="0"/>
              <a:t>Chananejską</a:t>
            </a:r>
            <a:r>
              <a:rPr lang="pl-PL" dirty="0" smtClean="0"/>
              <a:t> w osiadłość wieczną” (Rdz 17:8 </a:t>
            </a:r>
            <a:r>
              <a:rPr lang="pl-PL" dirty="0" err="1" smtClean="0"/>
              <a:t>BG</a:t>
            </a:r>
            <a:r>
              <a:rPr lang="pl-PL" dirty="0" smtClean="0"/>
              <a:t>).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60" name="Picture 4" descr="abraham_journe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sp>
        <p:nvSpPr>
          <p:cNvPr id="3" name="pole tekstowe 2"/>
          <p:cNvSpPr txBox="1"/>
          <p:nvPr/>
        </p:nvSpPr>
        <p:spPr>
          <a:xfrm>
            <a:off x="251520" y="260648"/>
            <a:ext cx="4821384" cy="64633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Wędrówka Abrahama</a:t>
            </a:r>
            <a:endParaRPr lang="pl-PL" sz="3600" b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Abraham </a:t>
            </a:r>
            <a:r>
              <a:rPr lang="pl-PL" dirty="0" smtClean="0"/>
              <a:t>nie doczekał się Ziemi Obiecanej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Bóg „nie dał mu w niej w posiadanie ani pędzi ziemi, lecz obiecał, że da ją jemu w posiadanie i jego potomstwu” (</a:t>
            </a:r>
            <a:r>
              <a:rPr lang="pl-PL" dirty="0" err="1" smtClean="0"/>
              <a:t>Dz</a:t>
            </a:r>
            <a:r>
              <a:rPr lang="pl-PL" dirty="0" smtClean="0"/>
              <a:t> 7:5).</a:t>
            </a:r>
            <a:r>
              <a:rPr lang="en-GB" dirty="0" smtClean="0"/>
              <a:t> </a:t>
            </a:r>
          </a:p>
          <a:p>
            <a:r>
              <a:rPr lang="en-GB" dirty="0" smtClean="0"/>
              <a:t>Heb. 11:13,40 : </a:t>
            </a:r>
            <a:r>
              <a:rPr lang="pl-PL" dirty="0" smtClean="0"/>
              <a:t>„Wszyscy oni poumierali w wierze, nie otrzymawszy tego, co głosiły obietnice… Ponieważ Bóg przewidział ze względu na nas coś lepszego, mianowicie, aby oni nie osiągnęli celu bez nas”. </a:t>
            </a:r>
            <a:endParaRPr lang="en-GB" dirty="0" smtClean="0"/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Heb 11:8-10</a:t>
            </a:r>
            <a:r>
              <a:rPr lang="pl-PL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„</a:t>
            </a:r>
            <a:r>
              <a:rPr lang="pl-PL" dirty="0" smtClean="0"/>
              <a:t>Przez wiarę usłuchał Abraham, gdy został powołany, aby pójść na miejsce, które miał wziąć w dziedzictwo, </a:t>
            </a:r>
            <a:r>
              <a:rPr lang="pl-PL" b="1" dirty="0" smtClean="0">
                <a:solidFill>
                  <a:schemeClr val="accent2"/>
                </a:solidFill>
              </a:rPr>
              <a:t>i wyszedł, nie wiedząc, dokąd idzie</a:t>
            </a:r>
            <a:r>
              <a:rPr lang="pl-PL" dirty="0" smtClean="0"/>
              <a:t>. Przez wiarę osiedlił się jako cudzoziemiec w ziemi obiecanej na obczyźnie, zamieszkawszy pod namiotami z Izaakiem i Jakubem, współdziedzicami tejże obietnicy. </a:t>
            </a:r>
            <a:r>
              <a:rPr lang="pl-PL" b="1" dirty="0" smtClean="0">
                <a:solidFill>
                  <a:schemeClr val="accent2"/>
                </a:solidFill>
              </a:rPr>
              <a:t>Oczekiwał bowiem miasta mającego mocne fundamenty, którego budowniczym i twórcą jest Bóg</a:t>
            </a:r>
            <a:r>
              <a:rPr lang="pl-PL" dirty="0" smtClean="0"/>
              <a:t>”. </a:t>
            </a:r>
            <a:endParaRPr 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Placeholder 4" descr="AbrahamPromises2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9359" y="756791"/>
            <a:ext cx="7019329" cy="5264497"/>
          </a:xfrm>
        </p:spPr>
      </p:pic>
      <p:sp>
        <p:nvSpPr>
          <p:cNvPr id="6" name="pole tekstowe 5"/>
          <p:cNvSpPr txBox="1"/>
          <p:nvPr/>
        </p:nvSpPr>
        <p:spPr>
          <a:xfrm>
            <a:off x="381562" y="908720"/>
            <a:ext cx="4285853" cy="1200329"/>
          </a:xfrm>
          <a:prstGeom prst="rect">
            <a:avLst/>
          </a:prstGeom>
          <a:solidFill>
            <a:srgbClr val="000099"/>
          </a:solidFill>
        </p:spPr>
        <p:txBody>
          <a:bodyPr wrap="non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OBIETNICA DANA </a:t>
            </a:r>
          </a:p>
          <a:p>
            <a:pPr algn="ctr"/>
            <a:r>
              <a:rPr lang="pl-PL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ABRAHAMOWI</a:t>
            </a:r>
            <a:endParaRPr lang="pl-PL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67544" y="2852936"/>
            <a:ext cx="6768752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rgbClr val="FF0000"/>
                </a:solidFill>
                <a:latin typeface="Comic Sans MS" pitchFamily="66" charset="0"/>
              </a:rPr>
              <a:t>Czy Abraham poszedł do nieba?</a:t>
            </a:r>
            <a:endParaRPr lang="pl-PL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1584325"/>
            <a:ext cx="8915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6180138"/>
            <a:ext cx="9144000" cy="669925"/>
            <a:chOff x="0" y="3898"/>
            <a:chExt cx="5760" cy="422"/>
          </a:xfrm>
        </p:grpSpPr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0" y="4089"/>
              <a:ext cx="5760" cy="231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latin typeface="BernhardFashion BT" pitchFamily="82" charset="0"/>
                </a:rPr>
                <a:t>The Covenants of Promise to Abraham and David</a:t>
              </a:r>
            </a:p>
          </p:txBody>
        </p:sp>
        <p:pic>
          <p:nvPicPr>
            <p:cNvPr id="8198" name="Picture 6" descr="bs00554_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36" y="3898"/>
              <a:ext cx="484" cy="422"/>
            </a:xfrm>
            <a:prstGeom prst="rect">
              <a:avLst/>
            </a:prstGeom>
            <a:noFill/>
          </p:spPr>
        </p:pic>
      </p:grp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76200" y="3260725"/>
            <a:ext cx="89154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6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Obietnica </a:t>
            </a:r>
          </a:p>
          <a:p>
            <a:pPr algn="ctr">
              <a:spcBef>
                <a:spcPct val="50000"/>
              </a:spcBef>
            </a:pPr>
            <a:r>
              <a:rPr lang="pl-PL" sz="6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Potomka</a:t>
            </a:r>
            <a:endParaRPr lang="en-US" sz="60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Potomek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1.</a:t>
            </a:r>
            <a:r>
              <a:rPr lang="pl-PL" dirty="0" smtClean="0"/>
              <a:t> „​A uczynię z ciebie naród wielki i będę ci błogosławił… i będą w tobie błogosławione wszystkie plemiona ziemi” (Rdz 12:2,3)</a:t>
            </a:r>
            <a:endParaRPr lang="en-GB" dirty="0" smtClean="0"/>
          </a:p>
          <a:p>
            <a:r>
              <a:rPr lang="en-GB" dirty="0" smtClean="0"/>
              <a:t>2.</a:t>
            </a:r>
            <a:r>
              <a:rPr lang="pl-PL" dirty="0" smtClean="0"/>
              <a:t> „​Bo całą tę ziemię, którą widzisz, dam tobie i potomstwu twemu na wieki, I rozmnożę potomstwo twoje jak proch ziemi, tak że jeśli kto zdoła policzyć proch ziemi, również potomstwo twoje będzie mogło być policzone” (Rdz 13:15,16). </a:t>
            </a:r>
            <a:endParaRPr lang="en-GB" dirty="0" smtClean="0"/>
          </a:p>
          <a:p>
            <a:r>
              <a:rPr lang="en-GB" dirty="0" smtClean="0"/>
              <a:t>3.</a:t>
            </a:r>
            <a:r>
              <a:rPr lang="pl-PL" dirty="0" smtClean="0"/>
              <a:t> „Spójrz ku niebu i policz gwiazdy, jeśli możesz je policzyć! I rzekł do niego: Tak liczne będzie potomstwo twoje… Potomstwu twemu daję tę ziemię” (Rdz 15:5,18). </a:t>
            </a:r>
            <a:endParaRPr lang="en-GB" dirty="0" smtClean="0"/>
          </a:p>
          <a:p>
            <a:r>
              <a:rPr lang="en-GB" dirty="0" smtClean="0"/>
              <a:t>4.</a:t>
            </a:r>
            <a:r>
              <a:rPr lang="pl-PL" dirty="0" smtClean="0"/>
              <a:t> „Całą ziemię </a:t>
            </a:r>
            <a:r>
              <a:rPr lang="pl-PL" dirty="0" err="1" smtClean="0"/>
              <a:t>kanaanejską</a:t>
            </a:r>
            <a:r>
              <a:rPr lang="pl-PL" dirty="0" smtClean="0"/>
              <a:t> dam tobie i potomstwu twemu po tobie na wieczne posiadanie i będę Bogiem ich” (Rdz 17:8).</a:t>
            </a:r>
            <a:endParaRPr lang="en-GB" dirty="0" smtClean="0"/>
          </a:p>
          <a:p>
            <a:r>
              <a:rPr lang="en-GB" dirty="0" smtClean="0"/>
              <a:t>5.</a:t>
            </a:r>
            <a:r>
              <a:rPr lang="pl-PL" dirty="0" smtClean="0"/>
              <a:t> „​Rozmnożę tak licznie potomstwo twoje jak gwiazdy na niebie i jak piasek na brzegu morza, a potomkowie twoi zdobędą grody nieprzyjaciół swoich, I w potomstwie twoim błogosławione będą wszystkie narody ziemi” (Rdz 22:17,18). 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Jezus był tym zapowiadanym potomkiem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„(Bóg) nie mówi: I </a:t>
            </a:r>
            <a:r>
              <a:rPr lang="pl-PL" dirty="0" err="1" smtClean="0"/>
              <a:t>nasieniom</a:t>
            </a:r>
            <a:r>
              <a:rPr lang="pl-PL" dirty="0" smtClean="0"/>
              <a:t> jego, jako o wielu, ale jako o </a:t>
            </a:r>
            <a:r>
              <a:rPr lang="pl-PL" dirty="0" err="1" smtClean="0"/>
              <a:t>jednem</a:t>
            </a:r>
            <a:r>
              <a:rPr lang="pl-PL" dirty="0" smtClean="0"/>
              <a:t>: I nasieniu twemu, które jest Chrystus” (Gal 3:16 </a:t>
            </a:r>
            <a:r>
              <a:rPr lang="pl-PL" dirty="0" err="1" smtClean="0"/>
              <a:t>BG</a:t>
            </a:r>
            <a:r>
              <a:rPr lang="pl-PL" dirty="0" smtClean="0"/>
              <a:t>). </a:t>
            </a:r>
            <a:endParaRPr lang="en-GB" dirty="0" smtClean="0"/>
          </a:p>
          <a:p>
            <a:r>
              <a:rPr lang="pl-PL" dirty="0" smtClean="0"/>
              <a:t>„…</a:t>
            </a:r>
            <a:r>
              <a:rPr lang="pl-PL" b="1" dirty="0" smtClean="0"/>
              <a:t> </a:t>
            </a:r>
            <a:r>
              <a:rPr lang="pl-PL" dirty="0" smtClean="0"/>
              <a:t>przymierza, które zawarł Bóg z ojcami waszymi, gdy mówił do Abrahama: A w potomstwie twoim błogosławione będą wszystkie narody ziemi. Wam to Bóg najpierw, wzbudziwszy Syna swego (tj. potomka), posłał go, aby wam błogosławił, odwracając każdego z was od złości waszych” (</a:t>
            </a:r>
            <a:r>
              <a:rPr lang="pl-PL" dirty="0" err="1" smtClean="0"/>
              <a:t>Dz</a:t>
            </a:r>
            <a:r>
              <a:rPr lang="pl-PL" dirty="0" smtClean="0"/>
              <a:t> 3:25,26). </a:t>
            </a:r>
            <a:endParaRPr lang="en-GB" dirty="0" smtClean="0"/>
          </a:p>
          <a:p>
            <a:r>
              <a:rPr lang="pl-PL" dirty="0" smtClean="0"/>
              <a:t>Zwróćmy uwagę w jaki sposób Piotr cytuje i interpretuje Rdz 22:18</a:t>
            </a:r>
            <a:endParaRPr lang="en-GB" dirty="0" smtClean="0"/>
          </a:p>
          <a:p>
            <a:r>
              <a:rPr lang="pl-PL" dirty="0" smtClean="0"/>
              <a:t>Potomek = Jezus</a:t>
            </a:r>
            <a:endParaRPr lang="en-GB" dirty="0" smtClean="0"/>
          </a:p>
          <a:p>
            <a:r>
              <a:rPr lang="pl-PL" dirty="0" smtClean="0"/>
              <a:t>Błogosławieństwo = przebaczenie grzechów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Stawanie się częścią owego potomka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Musimy stać się w bliski i zażyły sposób częścią Jezusa tak, że nas również obejmować będą obietnice dotyczące nasienia. Dokonuje się to przez chrzest w Jezusa (</a:t>
            </a:r>
            <a:r>
              <a:rPr lang="pl-PL" dirty="0" err="1" smtClean="0"/>
              <a:t>Rz</a:t>
            </a:r>
            <a:r>
              <a:rPr lang="pl-PL" dirty="0" smtClean="0"/>
              <a:t> 6:3-5); często czytamy o chrzcie </a:t>
            </a:r>
            <a:r>
              <a:rPr lang="pl-PL" i="1" dirty="0" smtClean="0"/>
              <a:t>w </a:t>
            </a:r>
            <a:r>
              <a:rPr lang="pl-PL" dirty="0" smtClean="0"/>
              <a:t>jego imię (</a:t>
            </a:r>
            <a:r>
              <a:rPr lang="pl-PL" dirty="0" err="1" smtClean="0"/>
              <a:t>Dz</a:t>
            </a:r>
            <a:r>
              <a:rPr lang="pl-PL" dirty="0" smtClean="0"/>
              <a:t> 2:38; 8:16; 10:48; 19:5). </a:t>
            </a:r>
            <a:r>
              <a:rPr lang="en-GB" dirty="0" smtClean="0"/>
              <a:t> </a:t>
            </a:r>
          </a:p>
          <a:p>
            <a:r>
              <a:rPr lang="en-GB" dirty="0" smtClean="0"/>
              <a:t>Gal. 3:27-29: </a:t>
            </a:r>
            <a:r>
              <a:rPr lang="pl-PL" dirty="0" smtClean="0"/>
              <a:t>„​Bo wszyscy (tylko ci), którzy zostaliście w Chrystusie ochrzczeni, przyoblekliście się w Chrystusa. Nie masz Żyda ani Greka (poganina), nie masz niewolnika ani wolnego, nie masz mężczyzny ani kobiety; albowiem wy wszyscy jedno jesteście (poprzez bycie) w Jezusie Chrystusie (przez chrzest). A jeśli jesteście Chrystusowi (przez chrzest w niego), tedy jesteście potomkami Abrahama, dziedzicami według obietnicy”.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3.1  </a:t>
            </a:r>
            <a:r>
              <a:rPr lang="pl-PL" dirty="0" smtClean="0"/>
              <a:t>Wstęp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Jeśli otworzymy Nowy Testament pierwszą księgą na jaką natrafimy będzie zapis poselstwa Ewangelii według Mateusza. Zaczyna on ją od przedstawienia Jezusa Chrystusa jako syna Dawida i syna Abrahama, a następnie przedstawia jego genealogię, aby udowodnić, że nim był </a:t>
            </a:r>
            <a:r>
              <a:rPr lang="en-GB" dirty="0" smtClean="0"/>
              <a:t>(</a:t>
            </a:r>
            <a:r>
              <a:rPr lang="pl-PL" dirty="0" smtClean="0"/>
              <a:t>Łukasz czyni podobnie</a:t>
            </a:r>
            <a:r>
              <a:rPr lang="en-GB" dirty="0" smtClean="0"/>
              <a:t>). </a:t>
            </a:r>
            <a:r>
              <a:rPr lang="pl-PL" dirty="0" smtClean="0"/>
              <a:t>Wydawać się to może dziwne, kiedy czytamy to po raz pierwszy. Rzecz w tym, że pierwsi wierzący uznawali, że wypełnienie obietnic danych Abrahamowi i Dawidowi przez Jezusa Chrystusa jest podstawą chrześcijańskiego poselstwa. Paweł głosił podobnie – Ewangelia koncentruje się na obietnicach </a:t>
            </a:r>
            <a:r>
              <a:rPr lang="en-GB" dirty="0" smtClean="0"/>
              <a:t>(Gal 3:8). </a:t>
            </a:r>
            <a:r>
              <a:rPr lang="pl-PL" dirty="0" smtClean="0"/>
              <a:t>Paweł zwiastował „Dobrą Nowinę o obietnicy danej [żydowskim] ojcom”. </a:t>
            </a:r>
            <a:r>
              <a:rPr lang="en-GB" dirty="0" smtClean="0"/>
              <a:t>(</a:t>
            </a:r>
            <a:r>
              <a:rPr lang="pl-PL" dirty="0" err="1" smtClean="0"/>
              <a:t>Dz</a:t>
            </a:r>
            <a:r>
              <a:rPr lang="pl-PL" dirty="0" smtClean="0"/>
              <a:t> </a:t>
            </a:r>
            <a:r>
              <a:rPr lang="en-GB" dirty="0" smtClean="0"/>
              <a:t>13:32 </a:t>
            </a:r>
            <a:r>
              <a:rPr lang="pl-PL" dirty="0" smtClean="0"/>
              <a:t>BE</a:t>
            </a:r>
            <a:r>
              <a:rPr lang="en-GB" dirty="0" smtClean="0"/>
              <a:t>).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Ciągłość Ewangelii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Dwa aspekty obietnicy danej Abrahamowi:</a:t>
            </a:r>
            <a:endParaRPr lang="en-GB" dirty="0" smtClean="0"/>
          </a:p>
          <a:p>
            <a:r>
              <a:rPr lang="en-GB" b="1" dirty="0" smtClean="0"/>
              <a:t>1. </a:t>
            </a:r>
            <a:r>
              <a:rPr lang="pl-PL" b="1" dirty="0" smtClean="0"/>
              <a:t>Ziemia</a:t>
            </a:r>
            <a:endParaRPr lang="en-GB" b="1" dirty="0" smtClean="0"/>
          </a:p>
          <a:p>
            <a:r>
              <a:rPr lang="en-GB" b="1" cap="all" dirty="0" smtClean="0"/>
              <a:t>2. </a:t>
            </a:r>
            <a:r>
              <a:rPr lang="pl-PL" b="1" dirty="0" smtClean="0"/>
              <a:t>Potomek</a:t>
            </a:r>
            <a:endParaRPr lang="en-GB" b="1" dirty="0" smtClean="0"/>
          </a:p>
          <a:p>
            <a:r>
              <a:rPr lang="pl-PL" dirty="0" smtClean="0"/>
              <a:t>Pierwsi chrześcijanie głosili:</a:t>
            </a:r>
            <a:endParaRPr lang="en-GB" dirty="0" smtClean="0"/>
          </a:p>
          <a:p>
            <a:r>
              <a:rPr lang="en-GB" dirty="0" smtClean="0"/>
              <a:t>1.     </a:t>
            </a:r>
            <a:r>
              <a:rPr lang="pl-PL" dirty="0" smtClean="0"/>
              <a:t>„Rzeczy, które ku Królestwu Bożemu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 </a:t>
            </a:r>
            <a:r>
              <a:rPr lang="pl-PL" dirty="0" smtClean="0"/>
              <a:t>i</a:t>
            </a:r>
            <a:endParaRPr lang="en-GB" dirty="0" smtClean="0"/>
          </a:p>
          <a:p>
            <a:r>
              <a:rPr lang="en-GB" dirty="0" smtClean="0"/>
              <a:t>2. </a:t>
            </a:r>
            <a:r>
              <a:rPr lang="pl-PL" dirty="0" err="1" smtClean="0"/>
              <a:t>imieniowi</a:t>
            </a:r>
            <a:r>
              <a:rPr lang="pl-PL" dirty="0" smtClean="0"/>
              <a:t> Pana Jezusa </a:t>
            </a:r>
            <a:r>
              <a:rPr lang="pl-PL" dirty="0" err="1" smtClean="0"/>
              <a:t>Krystusa</a:t>
            </a:r>
            <a:r>
              <a:rPr lang="pl-PL" dirty="0" smtClean="0"/>
              <a:t> należały” (</a:t>
            </a:r>
            <a:r>
              <a:rPr lang="pl-PL" dirty="0" err="1" smtClean="0"/>
              <a:t>Dz</a:t>
            </a:r>
            <a:r>
              <a:rPr lang="pl-PL" dirty="0" smtClean="0"/>
              <a:t> 8:12 </a:t>
            </a:r>
            <a:r>
              <a:rPr lang="pl-PL" dirty="0" err="1" smtClean="0"/>
              <a:t>BB</a:t>
            </a:r>
            <a:r>
              <a:rPr lang="pl-PL" dirty="0" smtClean="0"/>
              <a:t>). </a:t>
            </a:r>
            <a:endParaRPr lang="en-GB" dirty="0" smtClean="0"/>
          </a:p>
          <a:p>
            <a:endParaRPr lang="en-GB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3.5  </a:t>
            </a:r>
            <a:r>
              <a:rPr lang="pl-PL" dirty="0" smtClean="0"/>
              <a:t>Obietnica dana Dawidowi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 </a:t>
            </a:r>
            <a:r>
              <a:rPr lang="pl-PL" dirty="0" smtClean="0"/>
              <a:t>Księga Samuela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„​A gdy dopełnią się dni twoje i zaśniesz ze swoimi ojcami, Ja wzbudzę ci potomka po tobie, który wyjdzie z twego łona, i utrwalę twoje królestwo. On zbuduje dom mojemu imieniu i utwierdzę tron królestwa jego na wieki. Ja będę mu ojcem, a on będzie mi synem; gdy zgrzeszy, ukarzę go rózgą ludzką i ciosami synów ludzkich, Lecz łaska moja od niego nie odstąpi, jak odjąłem ją Saulowi, którego usunąłem sprzed ciebie. I trwać będzie twój dom i twoje królestwo na wieki przede mną; tron twój też utwierdzony będzie na wieki” (w. 12-16).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Je</a:t>
            </a:r>
            <a:r>
              <a:rPr lang="pl-PL" dirty="0" err="1" smtClean="0"/>
              <a:t>zus</a:t>
            </a:r>
            <a:r>
              <a:rPr lang="pl-PL" dirty="0" smtClean="0"/>
              <a:t> wyjątkowym synem Dawida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pl-PL" dirty="0" smtClean="0"/>
              <a:t>„Jam jest… Potomstwo Dawida”, powiedział Jezus (</a:t>
            </a:r>
            <a:r>
              <a:rPr lang="pl-PL" dirty="0" err="1" smtClean="0"/>
              <a:t>Obj</a:t>
            </a:r>
            <a:r>
              <a:rPr lang="pl-PL" dirty="0" smtClean="0"/>
              <a:t> 22:16 </a:t>
            </a:r>
            <a:r>
              <a:rPr lang="pl-PL" dirty="0" err="1" smtClean="0"/>
              <a:t>BT</a:t>
            </a:r>
            <a:r>
              <a:rPr lang="pl-PL" dirty="0" smtClean="0"/>
              <a:t>).</a:t>
            </a:r>
            <a:endParaRPr lang="en-GB" dirty="0" smtClean="0"/>
          </a:p>
          <a:p>
            <a:pPr lvl="0"/>
            <a:r>
              <a:rPr lang="pl-PL" dirty="0" smtClean="0"/>
              <a:t>„…(O Jezusie) potomku [nasieniu – </a:t>
            </a:r>
            <a:r>
              <a:rPr lang="pl-PL" dirty="0" err="1" smtClean="0"/>
              <a:t>BG</a:t>
            </a:r>
            <a:r>
              <a:rPr lang="pl-PL" dirty="0" smtClean="0"/>
              <a:t>] Dawida według ciała” (</a:t>
            </a:r>
            <a:r>
              <a:rPr lang="pl-PL" dirty="0" err="1" smtClean="0"/>
              <a:t>Rz</a:t>
            </a:r>
            <a:r>
              <a:rPr lang="pl-PL" dirty="0" smtClean="0"/>
              <a:t> 1:3). </a:t>
            </a:r>
            <a:endParaRPr lang="en-GB" dirty="0" smtClean="0"/>
          </a:p>
          <a:p>
            <a:r>
              <a:rPr lang="pl-PL" dirty="0" smtClean="0"/>
              <a:t>„​Z jego (Dawida) to potomstwa zgodnie z obietnicą wywiódł Bóg Izraelowi Zbawiciela, Jezusa” (</a:t>
            </a:r>
            <a:r>
              <a:rPr lang="pl-PL" dirty="0" err="1" smtClean="0"/>
              <a:t>Dz</a:t>
            </a:r>
            <a:r>
              <a:rPr lang="pl-PL" dirty="0" smtClean="0"/>
              <a:t> 13:23). </a:t>
            </a:r>
            <a:endParaRPr lang="en-GB" dirty="0" smtClean="0"/>
          </a:p>
          <a:p>
            <a:r>
              <a:rPr lang="pl-PL" dirty="0" smtClean="0"/>
              <a:t>Anioł powiedział Marii odnośnie jej syna, że „Będzie wielki i będzie nazwany </a:t>
            </a:r>
            <a:r>
              <a:rPr lang="pl-PL" dirty="0" err="1" smtClean="0"/>
              <a:t>Synam</a:t>
            </a:r>
            <a:r>
              <a:rPr lang="pl-PL" dirty="0" smtClean="0"/>
              <a:t> Najwyższego. I da mu Pan Bóg tron jego ojca (przodka) Dawida. ​I będzie królował nad domem Jakuba na wieki, a jego królestwu nie będzie końca” (</a:t>
            </a:r>
            <a:r>
              <a:rPr lang="pl-PL" dirty="0" err="1" smtClean="0"/>
              <a:t>Łk</a:t>
            </a:r>
            <a:r>
              <a:rPr lang="pl-PL" dirty="0" smtClean="0"/>
              <a:t> 1:32,33). Fragment ten odnosi obietnicę potomka Dawida z 2 Sm 7:13 do Jezusa.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Narodziny z Dziewicy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„Ja wzbudzę ci potomka po tobie, który wyjdzie z twego łona… Ja będę mu ojcem, a on będzie mi synem”. „Jednego z potomków twoich osadzę na tronie twoim!” (2 Sm 7:12,14; </a:t>
            </a:r>
            <a:r>
              <a:rPr lang="pl-PL" dirty="0" err="1" smtClean="0"/>
              <a:t>Ps</a:t>
            </a:r>
            <a:r>
              <a:rPr lang="pl-PL" dirty="0" smtClean="0"/>
              <a:t> 132:11). Jezus, który był tym potomkiem, miał być dosłownym, cielesnym następcą Dawida, ale w tym samym czasie Bóg miał być jego ojcem. Mogło to się jedynie dokonać przez dziewicze narodziny, jak to opisano w Nowym Testamencie - Matką Jezusa była Maria, także potomek Dawida (</a:t>
            </a:r>
            <a:r>
              <a:rPr lang="pl-PL" dirty="0" err="1" smtClean="0"/>
              <a:t>Łk</a:t>
            </a:r>
            <a:r>
              <a:rPr lang="pl-PL" dirty="0" smtClean="0"/>
              <a:t> 1:32), ale jego ojcem nie był nikt z ludzi.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Dom jaki zbudował Jezus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Fragment z 2Sm 7:13 „On zbuduje dom imieniu memu” ukazuje, że Jezus zbuduje świątynię Bogu. „Dom" Boga jest tam, gdzie On chce zamieszkać. W księdze Izajasza 66:1,2 powiedziane jest, że będzie mieszkał  On w sercach ludzi, którzy są pokorni względem Jego Słowa. Jezus wobec tego buduje duchową świątynię dla Boga, aby mógł On w niej zamieszkać, a która składa się z prawdziwie wierzących. Opis Jezusa jako kamienia węgielnego świątyni Boga (1P 2:4-8) i chrześcijan jako kamieni świątynnych (1P 2:5) znajduje swe wyjaśnienie w tym kontekście.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Zasiadając na tronie Dawida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„Utwierdzę tron królestwa jego (Chrystusa) na wieki… I trwać będzie twój dom i twoje królestwo na wieki przede mną; tron twój też utwierdzony będzie na wieki”. (2 Sm 7:13,16 por. Iz 9:5,6). Proroctwa te zostały zastosowane do Jezusa w </a:t>
            </a:r>
            <a:r>
              <a:rPr lang="pl-PL" dirty="0" err="1" smtClean="0"/>
              <a:t>Łk</a:t>
            </a:r>
            <a:r>
              <a:rPr lang="pl-PL" dirty="0" smtClean="0"/>
              <a:t> 1:31-35. Królestwo Chrystusa opierać się będzie zatem na królestwie Dawida w Izraelu. Znaczy to, że przyszłe królestwo Boże będzie odnowieniem królestwa Izraela. Aby wypełnić tę obietnicę Chrystus musi panować na „tronie” Dawida. Tron ten znajdował się literalnie w Jerozolimie więc, aby obietnice te się wypełniły musi nastąpić przywrócenie królestwa w Izraelu. 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Królestwo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„​I trwać będzie twój dom i twoje królestwo na wieki przede mną” (</a:t>
            </a:r>
            <a:r>
              <a:rPr lang="en-GB" dirty="0" smtClean="0"/>
              <a:t>2 </a:t>
            </a:r>
            <a:r>
              <a:rPr lang="en-GB" dirty="0" err="1" smtClean="0"/>
              <a:t>Sm</a:t>
            </a:r>
            <a:r>
              <a:rPr lang="en-GB" dirty="0" smtClean="0"/>
              <a:t> 7:16)</a:t>
            </a:r>
            <a:r>
              <a:rPr lang="pl-PL" dirty="0" smtClean="0"/>
              <a:t>. Sugeruje to, że Dawid będzie świadkiem ustanowienia wiecznego królestwa Chrystusa. Była to więc pośrednio obietnica wzbudzenia Dawida z martwych w czasie powrotu Chrystusa tak, że będzie on mógł na własne oczy zobaczyć ustanowienie obejmującego całą ziemię królestwa Jezusa, który rządzić będzie z Jerozolimy. 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Błędne opinie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Chrześcijaństwo przyjęło doktryny, które jednoznacznie zaprzeczają tym wspaniałym prawdom. </a:t>
            </a:r>
            <a:endParaRPr lang="en-GB" dirty="0" smtClean="0"/>
          </a:p>
          <a:p>
            <a:pPr lvl="0"/>
            <a:r>
              <a:rPr lang="pl-PL" dirty="0" smtClean="0"/>
              <a:t>Jeśli Jezus fizycznie „</a:t>
            </a:r>
            <a:r>
              <a:rPr lang="pl-PL" dirty="0" err="1" smtClean="0"/>
              <a:t>preegzystował</a:t>
            </a:r>
            <a:r>
              <a:rPr lang="pl-PL" dirty="0" smtClean="0"/>
              <a:t>”,  tzn. istniał jako osoba zanim się narodził jako człowiek, to odbiera to sens obietnicom, że Jezus będzie potomkiem Dawida. </a:t>
            </a:r>
            <a:endParaRPr lang="en-GB" dirty="0" smtClean="0"/>
          </a:p>
          <a:p>
            <a:pPr lvl="0"/>
            <a:r>
              <a:rPr lang="pl-PL" dirty="0" smtClean="0"/>
              <a:t>Jeśli królestwo Boże będzie w niebie, to Jezus nie będzie mógł przywrócić królestwa Dawida w Izraelu ani nie będzie mógł rządzić z „tronu” Dawida. Zarówno królestwo jak i tron Dawida były literalnie na ziemi, dlatego więc ich przywrócenie też musi mieć  tam miejsce. </a:t>
            </a:r>
            <a:endParaRPr lang="en-GB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3276600" y="5181600"/>
            <a:ext cx="2286000" cy="10668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l-PL" sz="5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Tak</a:t>
            </a:r>
            <a:r>
              <a:rPr lang="en-US" sz="5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!</a:t>
            </a:r>
            <a:endParaRPr lang="en-US" sz="54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2438400" y="4648200"/>
            <a:ext cx="41148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00200" y="990600"/>
            <a:ext cx="5715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 pitchFamily="82" charset="0"/>
              </a:rPr>
              <a:t>Przymierza obietnicy dane Abrahamowi i Dawidowi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  <a:latin typeface="BernhardFashion BT" pitchFamily="82" charset="0"/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447800" y="4191000"/>
            <a:ext cx="6248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ernhardFashion BT" pitchFamily="82" charset="0"/>
              </a:rPr>
              <a:t>Czy obejmują też ciebie</a:t>
            </a:r>
            <a:r>
              <a:rPr lang="en-US" sz="2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  <a:endParaRPr lang="en-US" sz="28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Pa</a:t>
            </a:r>
            <a:r>
              <a:rPr lang="pl-PL" dirty="0" err="1" smtClean="0"/>
              <a:t>weł</a:t>
            </a:r>
            <a:r>
              <a:rPr lang="pl-PL" dirty="0" smtClean="0"/>
              <a:t> mówił o przyszłej nagrodzie dla której gotów był wszystko porzucić. „​A teraz stoję przed sądem, ponieważ pokładam nadzieję w obietnicy, danej przez Boga ojcom naszym, … Z powodu tej nadziei oskarżają mnie Żydzi” (</a:t>
            </a:r>
            <a:r>
              <a:rPr lang="pl-PL" dirty="0" err="1" smtClean="0"/>
              <a:t>Dz</a:t>
            </a:r>
            <a:r>
              <a:rPr lang="pl-PL" dirty="0" smtClean="0"/>
              <a:t> 26:6,7). Spędził on większość swego życia głosząc  „​Dobrą Nowinę (Ewangelię), że tę obietnicę daną praojcom spełnił Bóg wobec nas, ich dzieci, przywracając Jezusa do życia” (</a:t>
            </a:r>
            <a:r>
              <a:rPr lang="pl-PL" dirty="0" err="1" smtClean="0"/>
              <a:t>Dz</a:t>
            </a:r>
            <a:r>
              <a:rPr lang="pl-PL" dirty="0" smtClean="0"/>
              <a:t> </a:t>
            </a:r>
            <a:r>
              <a:rPr lang="en-GB" dirty="0" smtClean="0"/>
              <a:t>13:32,33</a:t>
            </a:r>
            <a:r>
              <a:rPr lang="pl-PL" dirty="0" smtClean="0"/>
              <a:t> NT </a:t>
            </a:r>
            <a:r>
              <a:rPr lang="pl-PL" dirty="0" err="1" smtClean="0"/>
              <a:t>PW</a:t>
            </a:r>
            <a:r>
              <a:rPr lang="en-GB" dirty="0" smtClean="0"/>
              <a:t>). Pa</a:t>
            </a:r>
            <a:r>
              <a:rPr lang="pl-PL" dirty="0" err="1" smtClean="0"/>
              <a:t>weł</a:t>
            </a:r>
            <a:r>
              <a:rPr lang="pl-PL" dirty="0" smtClean="0"/>
              <a:t> wyjaśnił, że wiara w te obietnice dawała nadzieję  zmartwychwstania (</a:t>
            </a:r>
            <a:r>
              <a:rPr lang="pl-PL" dirty="0" err="1" smtClean="0"/>
              <a:t>Dz</a:t>
            </a:r>
            <a:r>
              <a:rPr lang="pl-PL" dirty="0" smtClean="0"/>
              <a:t> </a:t>
            </a:r>
            <a:r>
              <a:rPr lang="en-GB" dirty="0" smtClean="0"/>
              <a:t>26:6-8 </a:t>
            </a:r>
            <a:r>
              <a:rPr lang="pl-PL" dirty="0" smtClean="0"/>
              <a:t>por</a:t>
            </a:r>
            <a:r>
              <a:rPr lang="en-GB" dirty="0" smtClean="0"/>
              <a:t>. 23:8), </a:t>
            </a:r>
            <a:r>
              <a:rPr lang="pl-PL" dirty="0" smtClean="0"/>
              <a:t>wiedzę o powtórnym przyjściu Jezusa , sądzie i nadchodzącym Królestwie Bożym</a:t>
            </a:r>
            <a:r>
              <a:rPr lang="en-GB" dirty="0" smtClean="0"/>
              <a:t> (</a:t>
            </a:r>
            <a:r>
              <a:rPr lang="pl-PL" dirty="0" err="1" smtClean="0"/>
              <a:t>Dz</a:t>
            </a:r>
            <a:r>
              <a:rPr lang="en-GB" dirty="0" smtClean="0"/>
              <a:t> 24:25; 28:20,31). </a:t>
            </a:r>
            <a:r>
              <a:rPr lang="pl-PL" dirty="0" smtClean="0"/>
              <a:t>Trzeba mieć świadomość, że prawdziwa chrześcijańska nadzieja jest „nadzieją Izraela”. </a:t>
            </a:r>
            <a:endParaRPr lang="en-GB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Text Box 5"/>
          <p:cNvSpPr txBox="1"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pl-PL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Czy jest oferowane tobie</a:t>
            </a:r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?</a:t>
            </a:r>
            <a:endParaRPr lang="en-US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2948" name="Oval 4"/>
          <p:cNvSpPr>
            <a:spLocks noGrp="1" noChangeArrowheads="1"/>
          </p:cNvSpPr>
          <p:nvPr>
            <p:ph idx="1"/>
          </p:nvPr>
        </p:nvSpPr>
        <p:spPr>
          <a:xfrm>
            <a:off x="2819400" y="2819400"/>
            <a:ext cx="3352800" cy="1905000"/>
          </a:xfrm>
          <a:prstGeom prst="ellipse">
            <a:avLst/>
          </a:prstGeom>
          <a:solidFill>
            <a:schemeClr val="folHlink"/>
          </a:solidFill>
          <a:ln w="57150">
            <a:solidFill>
              <a:schemeClr val="tx1"/>
            </a:solidFill>
            <a:round/>
          </a:ln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pl-PL" sz="6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Tak</a:t>
            </a:r>
            <a:r>
              <a:rPr lang="en-US" sz="60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!</a:t>
            </a:r>
            <a:endParaRPr lang="en-US" sz="6000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en-GB" dirty="0" smtClean="0"/>
              <a:t>www.carelinks.net/pl</a:t>
            </a:r>
            <a:br>
              <a:rPr lang="en-GB" dirty="0" smtClean="0"/>
            </a:b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Stud</a:t>
            </a:r>
            <a:r>
              <a:rPr lang="pl-PL" dirty="0" err="1" smtClean="0"/>
              <a:t>ium</a:t>
            </a:r>
            <a:r>
              <a:rPr lang="en-GB" dirty="0" smtClean="0"/>
              <a:t> 3: </a:t>
            </a:r>
            <a:r>
              <a:rPr lang="pl-PL" dirty="0" smtClean="0"/>
              <a:t>Pytania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 smtClean="0"/>
              <a:t>1. 	</a:t>
            </a:r>
            <a:r>
              <a:rPr lang="pl-PL" dirty="0" smtClean="0"/>
              <a:t> Które z następujących obietnic Bożych przepowiadają ciągłą walkę pomiędzy grzechem a prawością? </a:t>
            </a:r>
            <a:endParaRPr lang="en-GB" dirty="0" smtClean="0"/>
          </a:p>
          <a:p>
            <a:pPr lvl="0"/>
            <a:r>
              <a:rPr lang="pl-PL" dirty="0" smtClean="0"/>
              <a:t>Obietnica dana Noemu</a:t>
            </a:r>
            <a:endParaRPr lang="en-GB" dirty="0" smtClean="0"/>
          </a:p>
          <a:p>
            <a:pPr lvl="0"/>
            <a:r>
              <a:rPr lang="pl-PL" dirty="0" smtClean="0"/>
              <a:t>Obietnica z Edenu</a:t>
            </a:r>
            <a:endParaRPr lang="en-GB" dirty="0" smtClean="0"/>
          </a:p>
          <a:p>
            <a:pPr lvl="0"/>
            <a:r>
              <a:rPr lang="pl-PL" dirty="0" smtClean="0"/>
              <a:t>Obietnica dana Dawidowi</a:t>
            </a:r>
            <a:endParaRPr lang="en-GB" dirty="0" smtClean="0"/>
          </a:p>
          <a:p>
            <a:pPr lvl="0"/>
            <a:r>
              <a:rPr lang="pl-PL" dirty="0" smtClean="0"/>
              <a:t>Obietnica dana Abrahamowi</a:t>
            </a:r>
            <a:r>
              <a:rPr lang="en-GB" dirty="0" smtClean="0"/>
              <a:t> </a:t>
            </a:r>
          </a:p>
          <a:p>
            <a:r>
              <a:rPr lang="en-GB" dirty="0" smtClean="0"/>
              <a:t>2. 	</a:t>
            </a:r>
            <a:r>
              <a:rPr lang="pl-PL" dirty="0" smtClean="0"/>
              <a:t> Które z następujących zdań są prawdziwe w odniesieniu do obietnicy danej w Edenie? </a:t>
            </a:r>
            <a:endParaRPr lang="en-GB" dirty="0" smtClean="0"/>
          </a:p>
          <a:p>
            <a:pPr lvl="0"/>
            <a:r>
              <a:rPr lang="pl-PL" dirty="0" smtClean="0"/>
              <a:t>Nasieniem węża jest Lucyfer</a:t>
            </a:r>
            <a:endParaRPr lang="en-GB" dirty="0" smtClean="0"/>
          </a:p>
          <a:p>
            <a:pPr lvl="0"/>
            <a:r>
              <a:rPr lang="en-GB" dirty="0" err="1" smtClean="0"/>
              <a:t>Chr</a:t>
            </a:r>
            <a:r>
              <a:rPr lang="pl-PL" dirty="0" err="1" smtClean="0"/>
              <a:t>ystus</a:t>
            </a:r>
            <a:r>
              <a:rPr lang="pl-PL" dirty="0" smtClean="0"/>
              <a:t> i sprawiedliwi są nasieniem niewiasty</a:t>
            </a:r>
            <a:endParaRPr lang="en-GB" dirty="0" smtClean="0"/>
          </a:p>
          <a:p>
            <a:pPr lvl="0"/>
            <a:r>
              <a:rPr lang="pl-PL" dirty="0" smtClean="0"/>
              <a:t>Nasienie węża zostało tymczasowo zranione przez Chrystusa</a:t>
            </a:r>
            <a:endParaRPr lang="en-GB" dirty="0" smtClean="0"/>
          </a:p>
          <a:p>
            <a:pPr lvl="0"/>
            <a:r>
              <a:rPr lang="pl-PL" dirty="0" smtClean="0"/>
              <a:t>Nasienie niewiasty zostało zranione przez śmierć Chrystusa</a:t>
            </a:r>
            <a:r>
              <a:rPr lang="en-GB" dirty="0" smtClean="0"/>
              <a:t> </a:t>
            </a:r>
          </a:p>
          <a:p>
            <a:r>
              <a:rPr lang="en-GB" dirty="0" smtClean="0"/>
              <a:t>3. 	</a:t>
            </a:r>
            <a:r>
              <a:rPr lang="pl-PL" dirty="0" smtClean="0"/>
              <a:t>Gdzie spędzi wieczność nasienie Abrahama? </a:t>
            </a:r>
            <a:endParaRPr lang="en-GB" dirty="0" smtClean="0"/>
          </a:p>
          <a:p>
            <a:pPr lvl="0"/>
            <a:r>
              <a:rPr lang="pl-PL" dirty="0" smtClean="0"/>
              <a:t>W niebie</a:t>
            </a:r>
            <a:endParaRPr lang="en-GB" dirty="0" smtClean="0"/>
          </a:p>
          <a:p>
            <a:pPr lvl="0"/>
            <a:r>
              <a:rPr lang="pl-PL" dirty="0" smtClean="0"/>
              <a:t>W Jerozolimie</a:t>
            </a:r>
            <a:endParaRPr lang="en-GB" dirty="0" smtClean="0"/>
          </a:p>
          <a:p>
            <a:pPr lvl="0"/>
            <a:r>
              <a:rPr lang="pl-PL" dirty="0" smtClean="0"/>
              <a:t>Na ziemi</a:t>
            </a:r>
            <a:endParaRPr lang="en-GB" dirty="0" smtClean="0"/>
          </a:p>
          <a:p>
            <a:pPr lvl="0"/>
            <a:r>
              <a:rPr lang="pl-PL" dirty="0" smtClean="0"/>
              <a:t>Część w niebie, a część na ziemi</a:t>
            </a:r>
            <a:r>
              <a:rPr lang="en-GB" dirty="0" smtClean="0"/>
              <a:t> </a:t>
            </a:r>
          </a:p>
          <a:p>
            <a:pPr lvl="0"/>
            <a:endParaRPr lang="en-GB" dirty="0" smtClean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dirty="0" smtClean="0"/>
              <a:t>4. 	</a:t>
            </a:r>
            <a:r>
              <a:rPr lang="pl-PL" dirty="0" smtClean="0"/>
              <a:t>Co zostało obiecane Dawidowi?</a:t>
            </a:r>
            <a:endParaRPr lang="en-GB" dirty="0" smtClean="0"/>
          </a:p>
          <a:p>
            <a:pPr lvl="0"/>
            <a:r>
              <a:rPr lang="pl-PL" dirty="0" smtClean="0"/>
              <a:t>Że jego wybitny potomek będzie panował na wieki</a:t>
            </a:r>
            <a:endParaRPr lang="en-GB" dirty="0" smtClean="0"/>
          </a:p>
          <a:p>
            <a:pPr lvl="0"/>
            <a:r>
              <a:rPr lang="pl-PL" dirty="0" smtClean="0"/>
              <a:t>Że jego „nasienie” będzie w niebie</a:t>
            </a:r>
            <a:endParaRPr lang="en-GB" dirty="0" smtClean="0"/>
          </a:p>
          <a:p>
            <a:pPr lvl="0"/>
            <a:r>
              <a:rPr lang="pl-PL" dirty="0" smtClean="0"/>
              <a:t>Że tym nasieniem będzie syn Boży</a:t>
            </a:r>
            <a:endParaRPr lang="en-GB" dirty="0" smtClean="0"/>
          </a:p>
          <a:p>
            <a:pPr lvl="0"/>
            <a:r>
              <a:rPr lang="pl-PL" dirty="0" smtClean="0"/>
              <a:t>Że jego nasienie, Jezus, żyć będzie w niebie przed swymi narodzinami jako człowiek</a:t>
            </a:r>
            <a:endParaRPr lang="en-GB" dirty="0" smtClean="0"/>
          </a:p>
          <a:p>
            <a:r>
              <a:rPr lang="en-GB" dirty="0" smtClean="0"/>
              <a:t>5. 	</a:t>
            </a:r>
            <a:r>
              <a:rPr lang="pl-PL" dirty="0" smtClean="0"/>
              <a:t>W jaki sposób możemy stać się nasieniem Abrahama?</a:t>
            </a:r>
            <a:r>
              <a:rPr lang="en-GB" dirty="0" smtClean="0"/>
              <a:t>  </a:t>
            </a:r>
          </a:p>
          <a:p>
            <a:endParaRPr lang="en-GB" dirty="0" smtClean="0"/>
          </a:p>
          <a:p>
            <a:r>
              <a:rPr lang="en-GB" dirty="0" smtClean="0"/>
              <a:t>6. 	</a:t>
            </a:r>
            <a:r>
              <a:rPr lang="pl-PL" dirty="0" smtClean="0"/>
              <a:t>Czy ziemia zostanie kiedykolwiek zniszczona?</a:t>
            </a:r>
          </a:p>
          <a:p>
            <a:endParaRPr lang="en-GB" dirty="0" smtClean="0"/>
          </a:p>
          <a:p>
            <a:r>
              <a:rPr lang="en-GB" dirty="0" smtClean="0"/>
              <a:t>7. 	</a:t>
            </a:r>
            <a:r>
              <a:rPr lang="pl-PL" dirty="0" smtClean="0"/>
              <a:t>W jaki sposób obietnice Boże  potwierdzają twoją odpowiedź na pytanie 6?</a:t>
            </a:r>
            <a:r>
              <a:rPr lang="en-GB" dirty="0" smtClean="0"/>
              <a:t>  </a:t>
            </a:r>
            <a:endParaRPr lang="pl-PL" dirty="0" smtClean="0"/>
          </a:p>
          <a:p>
            <a:endParaRPr lang="en-GB" dirty="0" smtClean="0"/>
          </a:p>
          <a:p>
            <a:r>
              <a:rPr lang="en-GB" dirty="0" smtClean="0"/>
              <a:t>8. 	</a:t>
            </a:r>
            <a:r>
              <a:rPr lang="pl-PL" dirty="0" smtClean="0"/>
              <a:t>Wyjaśnij czym była obietnica z </a:t>
            </a:r>
            <a:r>
              <a:rPr lang="pl-PL" smtClean="0"/>
              <a:t>Edenu z </a:t>
            </a:r>
            <a:r>
              <a:rPr lang="pl-PL" dirty="0" smtClean="0"/>
              <a:t>Księgi Rodzaju 3:15</a:t>
            </a:r>
            <a:endParaRPr lang="en-GB" dirty="0" smtClean="0"/>
          </a:p>
          <a:p>
            <a:pPr lvl="0"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3.2  </a:t>
            </a:r>
            <a:r>
              <a:rPr lang="pl-PL" dirty="0" smtClean="0"/>
              <a:t>Obietnica z Edenu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„Nieprzyjaźń (nienawiść, opozycję) ustanawiam między tobą i niewiastą, między potomstwem twoim, a (wyjątkowym, wybitnym) potomstwem jej, ono zdepcze ci głowę, a ty zranisz mu piętę". (Rdz</a:t>
            </a:r>
            <a:r>
              <a:rPr lang="en-GB" dirty="0" smtClean="0"/>
              <a:t> 3:15</a:t>
            </a:r>
            <a:r>
              <a:rPr lang="pl-PL" dirty="0" smtClean="0"/>
              <a:t> </a:t>
            </a:r>
            <a:r>
              <a:rPr lang="pl-PL" dirty="0" err="1" smtClean="0"/>
              <a:t>BKUL</a:t>
            </a:r>
            <a:r>
              <a:rPr lang="en-GB" dirty="0" smtClean="0"/>
              <a:t>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Potomstwo niewiasty = Jezus i ci, którzy są w Nim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687688"/>
          </a:xfrm>
        </p:spPr>
        <p:txBody>
          <a:bodyPr/>
          <a:lstStyle/>
          <a:p>
            <a:r>
              <a:rPr lang="pl-PL" dirty="0" smtClean="0"/>
              <a:t>Szczególnym potomkiem Abrahama był Jezus </a:t>
            </a:r>
            <a:r>
              <a:rPr lang="en-GB" dirty="0" smtClean="0"/>
              <a:t> (Gal 3:16), </a:t>
            </a:r>
            <a:r>
              <a:rPr lang="pl-PL" dirty="0" smtClean="0"/>
              <a:t>narodzony z niewiasty</a:t>
            </a:r>
            <a:r>
              <a:rPr lang="en-GB" dirty="0" smtClean="0"/>
              <a:t> (Gal 4:4)</a:t>
            </a:r>
            <a:r>
              <a:rPr lang="pl-PL" dirty="0" smtClean="0"/>
              <a:t>. Jeśli przez chrzest jesteśmy w Jezusie, wtedy również jesteśmy tym „potomstwem” </a:t>
            </a:r>
            <a:r>
              <a:rPr lang="en-GB" dirty="0" smtClean="0"/>
              <a:t>(Gal 3:27-29).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Potomstwo węża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Ten bądź ci, którzy posiadają cechy charakterystyczne węża</a:t>
            </a:r>
            <a:r>
              <a:rPr lang="en-GB" dirty="0" smtClean="0"/>
              <a:t>:</a:t>
            </a:r>
          </a:p>
          <a:p>
            <a:pPr lvl="0"/>
            <a:r>
              <a:rPr lang="pl-PL" dirty="0" smtClean="0"/>
              <a:t>zniekształcanie Słowa Bożego</a:t>
            </a:r>
            <a:endParaRPr lang="en-GB" dirty="0" smtClean="0"/>
          </a:p>
          <a:p>
            <a:pPr lvl="0"/>
            <a:r>
              <a:rPr lang="pl-PL" dirty="0" smtClean="0"/>
              <a:t>kłamstwo</a:t>
            </a:r>
            <a:endParaRPr lang="en-GB" dirty="0" smtClean="0"/>
          </a:p>
          <a:p>
            <a:pPr lvl="0"/>
            <a:r>
              <a:rPr lang="pl-PL" dirty="0" smtClean="0"/>
              <a:t>prowadzenie innych do grzechu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Pierwotny Wąż</a:t>
            </a:r>
            <a:endParaRPr lang="en-GB" dirty="0"/>
          </a:p>
        </p:txBody>
      </p:sp>
      <p:pic>
        <p:nvPicPr>
          <p:cNvPr id="4" name="Content Placeholder 3" descr="satan_sea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24200" y="2002631"/>
            <a:ext cx="2895600" cy="4254500"/>
          </a:xfrm>
        </p:spPr>
      </p:pic>
      <p:sp>
        <p:nvSpPr>
          <p:cNvPr id="6" name="pole tekstowe 5"/>
          <p:cNvSpPr txBox="1"/>
          <p:nvPr/>
        </p:nvSpPr>
        <p:spPr>
          <a:xfrm rot="10800000" flipV="1">
            <a:off x="3347864" y="4873896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FF0000"/>
                </a:solidFill>
              </a:rPr>
              <a:t>W poszukiwaniu szatana</a:t>
            </a:r>
            <a:endParaRPr lang="pl-PL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5547</TotalTime>
  <Words>2181</Words>
  <Application>Microsoft Office PowerPoint</Application>
  <PresentationFormat>On-screen Show (4:3)</PresentationFormat>
  <Paragraphs>143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Flow</vt:lpstr>
      <vt:lpstr>Studium 3: Obietnice Boże  </vt:lpstr>
      <vt:lpstr>www.carelinks.net/pl www.biblebasicsonline.com  email: INFO@CARELINKS.NET </vt:lpstr>
      <vt:lpstr>3.1  Wstęp </vt:lpstr>
      <vt:lpstr>Slide 4</vt:lpstr>
      <vt:lpstr>3.2  Obietnica z Edenu </vt:lpstr>
      <vt:lpstr>Slide 6</vt:lpstr>
      <vt:lpstr>Potomstwo niewiasty = Jezus i ci, którzy są w Nim</vt:lpstr>
      <vt:lpstr>Potomstwo węża</vt:lpstr>
      <vt:lpstr>Pierwotny Wąż</vt:lpstr>
      <vt:lpstr>Konflikt</vt:lpstr>
      <vt:lpstr>Slide 11</vt:lpstr>
      <vt:lpstr>Konflikt na krzyżu</vt:lpstr>
      <vt:lpstr>Obecny konflikt</vt:lpstr>
      <vt:lpstr>3.3  Obietnica dana Noemu</vt:lpstr>
      <vt:lpstr>Slide 15</vt:lpstr>
      <vt:lpstr>Ziemia nie będzie nigdy zniszczona </vt:lpstr>
      <vt:lpstr>3.4  Obietnica dana Abrahamowi </vt:lpstr>
      <vt:lpstr>Slide 18</vt:lpstr>
      <vt:lpstr>Slide 19</vt:lpstr>
      <vt:lpstr>Slide 20</vt:lpstr>
      <vt:lpstr>Slide 21</vt:lpstr>
      <vt:lpstr>Obietnica Ziemi</vt:lpstr>
      <vt:lpstr>Slide 23</vt:lpstr>
      <vt:lpstr>Abraham nie doczekał się Ziemi Obiecanej</vt:lpstr>
      <vt:lpstr>Slide 25</vt:lpstr>
      <vt:lpstr>Slide 26</vt:lpstr>
      <vt:lpstr>Potomek</vt:lpstr>
      <vt:lpstr>Jezus był tym zapowiadanym potomkiem</vt:lpstr>
      <vt:lpstr>Stawanie się częścią owego potomka</vt:lpstr>
      <vt:lpstr>Ciągłość Ewangelii</vt:lpstr>
      <vt:lpstr>3.5  Obietnica dana Dawidowi</vt:lpstr>
      <vt:lpstr>2 Księga Samuela 7</vt:lpstr>
      <vt:lpstr>Jezus wyjątkowym synem Dawida</vt:lpstr>
      <vt:lpstr>Narodziny z Dziewicy</vt:lpstr>
      <vt:lpstr>Dom jaki zbudował Jezus</vt:lpstr>
      <vt:lpstr>Zasiadając na tronie Dawida</vt:lpstr>
      <vt:lpstr>Królestwo</vt:lpstr>
      <vt:lpstr>Błędne opinie</vt:lpstr>
      <vt:lpstr>Slide 39</vt:lpstr>
      <vt:lpstr>Czy jest oferowane tobie?</vt:lpstr>
      <vt:lpstr>www.carelinks.net/pl www.biblebasicsonline.com  email: INFO@CARELINKS.NET </vt:lpstr>
      <vt:lpstr>Studium 3: Pytania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82</cp:revision>
  <dcterms:created xsi:type="dcterms:W3CDTF">2012-04-15T06:33:01Z</dcterms:created>
  <dcterms:modified xsi:type="dcterms:W3CDTF">2012-06-23T10:10:04Z</dcterms:modified>
</cp:coreProperties>
</file>