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62" r:id="rId4"/>
    <p:sldId id="266" r:id="rId5"/>
    <p:sldId id="267" r:id="rId6"/>
    <p:sldId id="268" r:id="rId7"/>
    <p:sldId id="257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58" r:id="rId18"/>
    <p:sldId id="261" r:id="rId19"/>
    <p:sldId id="276" r:id="rId20"/>
    <p:sldId id="277" r:id="rId21"/>
    <p:sldId id="259" r:id="rId22"/>
    <p:sldId id="260" r:id="rId23"/>
    <p:sldId id="278" r:id="rId24"/>
    <p:sldId id="279" r:id="rId25"/>
    <p:sldId id="282" r:id="rId26"/>
    <p:sldId id="281" r:id="rId27"/>
    <p:sldId id="280" r:id="rId28"/>
    <p:sldId id="283" r:id="rId29"/>
    <p:sldId id="284" r:id="rId30"/>
    <p:sldId id="28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CC"/>
    <a:srgbClr val="0066CC"/>
    <a:srgbClr val="0033CC"/>
    <a:srgbClr val="3333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2" d="100"/>
          <a:sy n="6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7DA2-5426-4670-9914-478191EC42C4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7FA0-8BDF-4C5A-8677-3BEC01AC5F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1C601-0AAE-4FF9-9FF2-BB85B740CEF1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17FA0-8BDF-4C5A-8677-3BEC01AC5FA5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3D05-F191-4E8D-836F-EF65CFB4864B}" type="datetimeFigureOut">
              <a:rPr lang="en-GB" smtClean="0"/>
              <a:pPr/>
              <a:t>23/06/2012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2DB8-4BEB-454F-9637-28C152FACC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7560" y="908720"/>
            <a:ext cx="6046440" cy="211809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Podstawy Biblii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Stud</a:t>
            </a:r>
            <a:r>
              <a:rPr lang="pl-PL" sz="4000" b="1" dirty="0" err="1" smtClean="0">
                <a:solidFill>
                  <a:schemeClr val="accent2">
                    <a:lumMod val="50000"/>
                  </a:schemeClr>
                </a:solidFill>
              </a:rPr>
              <a:t>ium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 1: Bóg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501008"/>
            <a:ext cx="6400800" cy="16561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1.1 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Istnienie Boga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1.2 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Osobowość Boga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1.3 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Imię i charakter Boga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pl-PL" i="1" dirty="0" err="1" smtClean="0">
                <a:solidFill>
                  <a:schemeClr val="accent2">
                    <a:lumMod val="50000"/>
                  </a:schemeClr>
                </a:solidFill>
              </a:rPr>
              <a:t>ygresja</a:t>
            </a:r>
            <a:r>
              <a:rPr lang="en-GB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2">
                    <a:lumMod val="50000"/>
                  </a:schemeClr>
                </a:solidFill>
              </a:rPr>
              <a:t>1: </a:t>
            </a:r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</a:rPr>
              <a:t>Objawianie się Boga</a:t>
            </a:r>
            <a:endParaRPr lang="en-GB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 descr="BB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2741891" cy="421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sz="3100" dirty="0" smtClean="0"/>
          </a:p>
          <a:p>
            <a:pPr>
              <a:buNone/>
            </a:pPr>
            <a:r>
              <a:rPr lang="pl-PL" sz="3100" dirty="0" smtClean="0"/>
              <a:t>„Błogosławieni czystego serca, albowiem oni Boga oglądać będą”.  </a:t>
            </a:r>
            <a:r>
              <a:rPr lang="en-GB" sz="2600" dirty="0" smtClean="0"/>
              <a:t>Mt 5:8</a:t>
            </a:r>
            <a:r>
              <a:rPr lang="pl-PL" sz="2600" dirty="0" smtClean="0"/>
              <a:t> </a:t>
            </a:r>
            <a:endParaRPr lang="en-GB" sz="2600" dirty="0"/>
          </a:p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r>
              <a:rPr lang="pl-PL" sz="3100" dirty="0" smtClean="0"/>
              <a:t>„Słudzy jego (Boga) służyć mu będą. I oglądać będą jego oblicze, a imię jego </a:t>
            </a:r>
            <a:r>
              <a:rPr lang="en-GB" sz="3100" dirty="0" smtClean="0"/>
              <a:t>(</a:t>
            </a:r>
            <a:r>
              <a:rPr lang="pl-PL" sz="3100" dirty="0" smtClean="0"/>
              <a:t>Boże imię – </a:t>
            </a:r>
            <a:r>
              <a:rPr lang="pl-PL" sz="3100" dirty="0" err="1" smtClean="0"/>
              <a:t>Obj</a:t>
            </a:r>
            <a:r>
              <a:rPr lang="pl-PL" sz="3100" dirty="0" smtClean="0"/>
              <a:t> 3:12) będzie na ich czołach”. </a:t>
            </a:r>
            <a:r>
              <a:rPr lang="en-GB" sz="3100" dirty="0" smtClean="0"/>
              <a:t> </a:t>
            </a:r>
            <a:r>
              <a:rPr lang="pl-PL" sz="2600" dirty="0" err="1" smtClean="0"/>
              <a:t>Obj</a:t>
            </a:r>
            <a:r>
              <a:rPr lang="pl-PL" sz="2600" dirty="0" smtClean="0"/>
              <a:t> 22:3-4</a:t>
            </a:r>
            <a:endParaRPr lang="en-GB" sz="2600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pl-PL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BĘDZIE TO MIAŁO PRZEMOŻNY WPŁYW NA NASZE ŻYCIE</a:t>
            </a:r>
            <a:endParaRPr lang="en-GB" sz="3800" b="1" dirty="0">
              <a:solidFill>
                <a:schemeClr val="accent2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r>
              <a:rPr lang="pl-PL" sz="3100" dirty="0" smtClean="0"/>
              <a:t>„Dążcie do pokoju ze wszystkimi i do uświęcenia, bez którego nikt nie ujrzy Pana”. </a:t>
            </a:r>
            <a:r>
              <a:rPr lang="en-GB" sz="2600" dirty="0" smtClean="0"/>
              <a:t>Heb 12:14</a:t>
            </a:r>
            <a:r>
              <a:rPr lang="pl-PL" sz="2600" dirty="0" smtClean="0"/>
              <a:t> </a:t>
            </a:r>
            <a:endParaRPr lang="en-GB" sz="2600" dirty="0"/>
          </a:p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r>
              <a:rPr lang="pl-PL" sz="3100" dirty="0" smtClean="0"/>
              <a:t>Nie powinniśmy przysięgać, ponieważ „ kto przysięga na niebo, przysięga na tron Boży i na tego, który na nim zasiada”. </a:t>
            </a:r>
            <a:r>
              <a:rPr lang="en-GB" sz="2600" dirty="0" smtClean="0"/>
              <a:t>Mt 23:22 </a:t>
            </a:r>
            <a:endParaRPr lang="en-GB" sz="26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WIDZENIE BOGA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GB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nadzieja wiernych</a:t>
            </a:r>
            <a:endParaRPr lang="en-GB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266928" cy="435334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“</a:t>
            </a:r>
            <a:r>
              <a:rPr lang="pl-PL" dirty="0" smtClean="0"/>
              <a:t>Potem me szczątki skórą odzieje, i ciałem swym Boga zobaczę. To właśnie ja Go zobaczę, moje oczy ujrzą, nie kto inny; moje nerki już mdleją z tęsknoty”. Hi</a:t>
            </a:r>
            <a:r>
              <a:rPr lang="en-GB" dirty="0" smtClean="0"/>
              <a:t> 19:26,27</a:t>
            </a:r>
            <a:r>
              <a:rPr lang="pl-PL" dirty="0" smtClean="0"/>
              <a:t> </a:t>
            </a:r>
            <a:r>
              <a:rPr lang="pl-PL" dirty="0" err="1" smtClean="0"/>
              <a:t>BT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“</a:t>
            </a:r>
            <a:r>
              <a:rPr lang="pl-PL" dirty="0" smtClean="0"/>
              <a:t>Teraz bowiem widzimy jakby przez zwierciadło i niby w zagadce, ale wówczas twarzą w twarz”. </a:t>
            </a:r>
            <a:r>
              <a:rPr lang="en-GB" dirty="0" smtClean="0"/>
              <a:t>1 </a:t>
            </a:r>
            <a:r>
              <a:rPr lang="pl-PL" dirty="0" smtClean="0"/>
              <a:t>K</a:t>
            </a:r>
            <a:r>
              <a:rPr lang="en-GB" dirty="0" smtClean="0"/>
              <a:t>o 13:12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foggy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923928" cy="39239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„Potem rzekł Bóg: Uczyńmy człowieka na obraz nasz, podobnego do nas”. </a:t>
            </a:r>
            <a:r>
              <a:rPr lang="pl-PL" sz="2700" dirty="0" smtClean="0"/>
              <a:t>Rdz 1:26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6275040" cy="4464495"/>
          </a:xfrm>
        </p:spPr>
        <p:txBody>
          <a:bodyPr>
            <a:normAutofit/>
          </a:bodyPr>
          <a:lstStyle/>
          <a:p>
            <a:r>
              <a:rPr lang="en-GB" sz="2500" dirty="0" smtClean="0"/>
              <a:t>J</a:t>
            </a:r>
            <a:r>
              <a:rPr lang="pl-PL" sz="2500" dirty="0" err="1" smtClean="0"/>
              <a:t>ak</a:t>
            </a:r>
            <a:r>
              <a:rPr lang="en-GB" sz="2500" dirty="0" smtClean="0"/>
              <a:t> </a:t>
            </a:r>
            <a:r>
              <a:rPr lang="en-GB" sz="2500" dirty="0"/>
              <a:t>3:9 </a:t>
            </a:r>
            <a:r>
              <a:rPr lang="pl-PL" sz="2500" dirty="0" smtClean="0"/>
              <a:t>mówi o</a:t>
            </a:r>
            <a:r>
              <a:rPr lang="en-GB" sz="2500" dirty="0" smtClean="0"/>
              <a:t> </a:t>
            </a:r>
            <a:r>
              <a:rPr lang="pl-PL" sz="2500" dirty="0" smtClean="0"/>
              <a:t>„</a:t>
            </a:r>
            <a:r>
              <a:rPr lang="en-GB" sz="2500" dirty="0" smtClean="0"/>
              <a:t>...</a:t>
            </a:r>
            <a:r>
              <a:rPr lang="pl-PL" sz="2500" dirty="0" smtClean="0"/>
              <a:t>ludziach  stworzonych na podobieństwo Boże</a:t>
            </a:r>
            <a:r>
              <a:rPr lang="en-GB" sz="2500" dirty="0" smtClean="0"/>
              <a:t>”</a:t>
            </a:r>
            <a:r>
              <a:rPr lang="pl-PL" sz="2500" dirty="0" smtClean="0"/>
              <a:t>.</a:t>
            </a:r>
            <a:r>
              <a:rPr lang="en-GB" sz="2500" dirty="0" smtClean="0"/>
              <a:t> </a:t>
            </a:r>
          </a:p>
          <a:p>
            <a:r>
              <a:rPr lang="en-GB" sz="2500" dirty="0" err="1" smtClean="0"/>
              <a:t>Eze</a:t>
            </a:r>
            <a:r>
              <a:rPr lang="pl-PL" sz="2500" dirty="0" err="1" smtClean="0"/>
              <a:t>chiel</a:t>
            </a:r>
            <a:r>
              <a:rPr lang="pl-PL" sz="2500" dirty="0" smtClean="0"/>
              <a:t> widział Boga siedzącego na tronie ponad cherubami, a jego postać była „podobna do człowieka</a:t>
            </a:r>
            <a:r>
              <a:rPr lang="en-GB" sz="2500" dirty="0" smtClean="0"/>
              <a:t>” </a:t>
            </a:r>
            <a:r>
              <a:rPr lang="en-GB" sz="2500" dirty="0" err="1" smtClean="0"/>
              <a:t>Ez</a:t>
            </a:r>
            <a:r>
              <a:rPr lang="pl-PL" sz="2500" dirty="0" smtClean="0"/>
              <a:t>e</a:t>
            </a:r>
            <a:r>
              <a:rPr lang="en-GB" sz="2500" dirty="0" smtClean="0"/>
              <a:t> </a:t>
            </a:r>
            <a:r>
              <a:rPr lang="en-GB" sz="2500" dirty="0"/>
              <a:t>1:26; </a:t>
            </a:r>
            <a:r>
              <a:rPr lang="en-GB" sz="2500" dirty="0" smtClean="0"/>
              <a:t>10:20; </a:t>
            </a:r>
            <a:r>
              <a:rPr lang="pl-PL" sz="2500" dirty="0" smtClean="0"/>
              <a:t>ponad cherubami znajduje się według Biblii sam Bóg.</a:t>
            </a:r>
            <a:r>
              <a:rPr lang="en-GB" sz="2500" dirty="0" smtClean="0"/>
              <a:t> 2 K</a:t>
            </a:r>
            <a:r>
              <a:rPr lang="pl-PL" sz="2500" dirty="0" smtClean="0"/>
              <a:t>l</a:t>
            </a:r>
            <a:r>
              <a:rPr lang="en-GB" sz="2500" dirty="0" smtClean="0"/>
              <a:t> </a:t>
            </a:r>
            <a:r>
              <a:rPr lang="en-GB" sz="2500" dirty="0"/>
              <a:t>19:15 </a:t>
            </a:r>
            <a:r>
              <a:rPr lang="en-GB" sz="2500" dirty="0" smtClean="0"/>
              <a:t> </a:t>
            </a:r>
          </a:p>
          <a:p>
            <a:r>
              <a:rPr lang="pl-PL" sz="2500" dirty="0" smtClean="0"/>
              <a:t>Ponieważ jesteśmy stworzeni na obraz Boży, musimy oddawać nasze ciała Bogu, tak jak  ludzie mieli oddawać monety z wizerunkiem Cezara Cezarowi.</a:t>
            </a:r>
            <a:r>
              <a:rPr lang="en-GB" sz="2500" dirty="0" smtClean="0"/>
              <a:t> </a:t>
            </a:r>
            <a:r>
              <a:rPr lang="pl-PL" sz="2500" dirty="0" smtClean="0"/>
              <a:t>Ł</a:t>
            </a:r>
            <a:r>
              <a:rPr lang="en-GB" sz="2500" dirty="0" smtClean="0"/>
              <a:t>k 20:25</a:t>
            </a:r>
            <a:endParaRPr lang="en-GB" sz="2500" dirty="0"/>
          </a:p>
        </p:txBody>
      </p:sp>
      <p:pic>
        <p:nvPicPr>
          <p:cNvPr id="5" name="Picture 4" descr="Julius-Caesar-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448" y="4077072"/>
            <a:ext cx="2273044" cy="2189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4000" r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CC"/>
                </a:solidFill>
              </a:rPr>
              <a:t>Bóg mieszka w konkretnym miejscu</a:t>
            </a:r>
            <a:endParaRPr lang="en-GB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CC"/>
                </a:solidFill>
              </a:rPr>
              <a:t>„Bóg jest w niebie</a:t>
            </a:r>
            <a:r>
              <a:rPr lang="en-GB" dirty="0" smtClean="0">
                <a:solidFill>
                  <a:srgbClr val="FFFFCC"/>
                </a:solidFill>
              </a:rPr>
              <a:t>” </a:t>
            </a:r>
            <a:r>
              <a:rPr lang="pl-PL" dirty="0" err="1" smtClean="0">
                <a:solidFill>
                  <a:srgbClr val="FFFFCC"/>
                </a:solidFill>
              </a:rPr>
              <a:t>Kzn</a:t>
            </a:r>
            <a:r>
              <a:rPr lang="en-GB" dirty="0" smtClean="0">
                <a:solidFill>
                  <a:srgbClr val="FFFFCC"/>
                </a:solidFill>
              </a:rPr>
              <a:t>. 5:2</a:t>
            </a:r>
          </a:p>
          <a:p>
            <a:r>
              <a:rPr lang="pl-PL" dirty="0" smtClean="0">
                <a:solidFill>
                  <a:srgbClr val="FFFFCC"/>
                </a:solidFill>
              </a:rPr>
              <a:t>„Gdyż wejrzał ze swojej świętej wysokości. Pan spojrzał z nieba na ziemię</a:t>
            </a:r>
            <a:r>
              <a:rPr lang="en-GB" dirty="0" smtClean="0">
                <a:solidFill>
                  <a:srgbClr val="FFFFCC"/>
                </a:solidFill>
              </a:rPr>
              <a:t>” Ps 102:</a:t>
            </a:r>
            <a:r>
              <a:rPr lang="pl-PL" dirty="0" smtClean="0">
                <a:solidFill>
                  <a:srgbClr val="FFFFCC"/>
                </a:solidFill>
              </a:rPr>
              <a:t>20</a:t>
            </a:r>
            <a:endParaRPr lang="en-GB" dirty="0" smtClean="0">
              <a:solidFill>
                <a:srgbClr val="FFFFCC"/>
              </a:solidFill>
            </a:endParaRPr>
          </a:p>
          <a:p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pl-PL" dirty="0" smtClean="0">
                <a:solidFill>
                  <a:srgbClr val="FFFFCC"/>
                </a:solidFill>
              </a:rPr>
              <a:t>„Ty racz wysłuchać w niebie, w miejscu, gdzie mieszkasz</a:t>
            </a:r>
            <a:r>
              <a:rPr lang="en-GB" dirty="0" smtClean="0">
                <a:solidFill>
                  <a:srgbClr val="FFFFCC"/>
                </a:solidFill>
              </a:rPr>
              <a:t>” 1 K</a:t>
            </a:r>
            <a:r>
              <a:rPr lang="pl-PL" dirty="0" smtClean="0">
                <a:solidFill>
                  <a:srgbClr val="FFFFCC"/>
                </a:solidFill>
              </a:rPr>
              <a:t>l</a:t>
            </a:r>
            <a:r>
              <a:rPr lang="en-GB" dirty="0" smtClean="0">
                <a:solidFill>
                  <a:srgbClr val="FFFFCC"/>
                </a:solidFill>
              </a:rPr>
              <a:t> 8:39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1.3  </a:t>
            </a:r>
            <a:r>
              <a:rPr lang="pl-PL" b="1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Imię i charakter Boga</a:t>
            </a:r>
            <a:r>
              <a:rPr lang="en-GB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/>
            </a:r>
            <a:br>
              <a:rPr lang="en-GB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reflection blurRad="6350" stA="55000" endA="50" endPos="85000" dir="5400000" sy="-100000" algn="bl" rotWithShape="0"/>
                </a:effectLst>
              </a:rPr>
            </a:br>
            <a:endParaRPr lang="en-GB" dirty="0">
              <a:solidFill>
                <a:srgbClr val="FFFFCC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W hebrajskim i w grece imię osoby odzwierciedla jej charakter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 smtClean="0"/>
              <a:t>„Jezus”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pl-PL" dirty="0" smtClean="0"/>
              <a:t>„Zbawiciel”</a:t>
            </a:r>
            <a:r>
              <a:rPr lang="en-GB" dirty="0" smtClean="0"/>
              <a:t> – </a:t>
            </a:r>
            <a:r>
              <a:rPr lang="pl-PL" dirty="0" smtClean="0"/>
              <a:t>ponieważ „On zbawi lud swój od grzechów jego</a:t>
            </a:r>
            <a:r>
              <a:rPr lang="en-GB" dirty="0" smtClean="0"/>
              <a:t>” Mt 1:21</a:t>
            </a:r>
            <a:endParaRPr lang="en-GB" dirty="0"/>
          </a:p>
          <a:p>
            <a:pPr lvl="0"/>
            <a:r>
              <a:rPr lang="pl-PL" dirty="0" smtClean="0"/>
              <a:t>„Abraham”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pl-PL" dirty="0" smtClean="0"/>
              <a:t>„Ojciec wielu” 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pl-PL" dirty="0" smtClean="0"/>
              <a:t>„gdyż ustanowiłem cię  ojcem wielu narodów</a:t>
            </a:r>
            <a:r>
              <a:rPr lang="en-GB" dirty="0" smtClean="0"/>
              <a:t>” </a:t>
            </a:r>
            <a:r>
              <a:rPr lang="pl-PL" dirty="0" smtClean="0"/>
              <a:t>Rdz</a:t>
            </a:r>
            <a:r>
              <a:rPr lang="en-GB" dirty="0" smtClean="0"/>
              <a:t> 17:5</a:t>
            </a:r>
            <a:r>
              <a:rPr lang="pl-PL" dirty="0" smtClean="0"/>
              <a:t> </a:t>
            </a:r>
            <a:r>
              <a:rPr lang="pl-PL" dirty="0" err="1" smtClean="0"/>
              <a:t>BWP</a:t>
            </a:r>
            <a:endParaRPr lang="en-GB" dirty="0"/>
          </a:p>
          <a:p>
            <a:pPr lvl="0"/>
            <a:r>
              <a:rPr lang="pl-PL" dirty="0" smtClean="0"/>
              <a:t>„Ewa”</a:t>
            </a:r>
            <a:r>
              <a:rPr lang="en-GB" dirty="0" smtClean="0"/>
              <a:t> =</a:t>
            </a:r>
            <a:r>
              <a:rPr lang="pl-PL" dirty="0" smtClean="0"/>
              <a:t> „Żyjąca”</a:t>
            </a:r>
            <a:r>
              <a:rPr lang="en-GB" dirty="0" smtClean="0"/>
              <a:t> – </a:t>
            </a:r>
            <a:r>
              <a:rPr lang="pl-PL" dirty="0" smtClean="0"/>
              <a:t>„ponieważ była matką wszystkich żyjących</a:t>
            </a:r>
            <a:r>
              <a:rPr lang="en-GB" dirty="0" smtClean="0"/>
              <a:t>” </a:t>
            </a:r>
            <a:r>
              <a:rPr lang="pl-PL" dirty="0" smtClean="0"/>
              <a:t>Rdz</a:t>
            </a:r>
            <a:r>
              <a:rPr lang="en-GB" dirty="0"/>
              <a:t> </a:t>
            </a:r>
            <a:r>
              <a:rPr lang="en-GB" dirty="0" smtClean="0"/>
              <a:t>3:20</a:t>
            </a:r>
            <a:endParaRPr lang="en-GB" dirty="0"/>
          </a:p>
          <a:p>
            <a:pPr lvl="0"/>
            <a:r>
              <a:rPr lang="pl-PL" dirty="0" smtClean="0"/>
              <a:t>„Symeon”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pl-PL" dirty="0" smtClean="0"/>
              <a:t>„Słyszący”</a:t>
            </a:r>
            <a:r>
              <a:rPr lang="en-GB" dirty="0" smtClean="0"/>
              <a:t> – </a:t>
            </a:r>
            <a:r>
              <a:rPr lang="pl-PL" dirty="0" smtClean="0"/>
              <a:t>„ponieważ usłyszał Pan, że byłam w niełasce, dlatego dał mi tego</a:t>
            </a:r>
            <a:r>
              <a:rPr lang="en-GB" dirty="0" smtClean="0"/>
              <a:t>” </a:t>
            </a:r>
            <a:r>
              <a:rPr lang="pl-PL" dirty="0" smtClean="0"/>
              <a:t>Rdz </a:t>
            </a:r>
            <a:r>
              <a:rPr lang="en-GB" dirty="0" smtClean="0"/>
              <a:t>29:33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CC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</a:rPr>
              <a:t>Bóg ogłosił swoje imię</a:t>
            </a:r>
            <a:endParaRPr lang="en-GB" dirty="0">
              <a:solidFill>
                <a:srgbClr val="FFFFCC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23328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„Panie (Jahwe), Panie, Boże miłosierny i łaskawy, nieskory do gniewu, bogaty w łaskę i wierność, zachowujący łaskę dla tysięcy, odpuszczający winę, występek i grzech, nie pozostawiający w żadnym razie bez kary”.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1">
                    <a:lumMod val="50000"/>
                  </a:schemeClr>
                </a:solidFill>
              </a:rPr>
              <a:t>Wj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 34:6-7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</a:rPr>
              <a:t>BOŻE CECHY </a:t>
            </a:r>
            <a:r>
              <a:rPr lang="en-US" dirty="0" smtClean="0"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</a:rPr>
              <a:t> </a:t>
            </a:r>
            <a:endParaRPr lang="en-US" dirty="0"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Dobro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jest miłosierny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współczujący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. Ps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78:38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jest łaskawy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Boska życzliwość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. E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2:8-9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jest nieskory do gniewu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cierpliwy, powściągliwy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3:20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jest dobrocią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życzliwością, dobrem, pięknem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Ps33:5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-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jest Prawdą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zaufaniem, prawością, wiernością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Ps119:160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pl-PL" sz="2200" dirty="0" err="1" smtClean="0">
                <a:solidFill>
                  <a:schemeClr val="accent2">
                    <a:lumMod val="50000"/>
                  </a:schemeClr>
                </a:solidFill>
              </a:rPr>
              <a:t>rogość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Jahwe nie pozostawi bez kary  </a:t>
            </a:r>
            <a:r>
              <a:rPr lang="pl-PL" sz="2200" dirty="0" err="1" smtClean="0">
                <a:solidFill>
                  <a:schemeClr val="accent2">
                    <a:lumMod val="50000"/>
                  </a:schemeClr>
                </a:solidFill>
              </a:rPr>
              <a:t>Wj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34:7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accent2">
                    <a:lumMod val="50000"/>
                  </a:schemeClr>
                </a:solidFill>
              </a:rPr>
              <a:t>Pwt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5:9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- T</a:t>
            </a:r>
            <a:r>
              <a:rPr lang="pl-PL" sz="2200" dirty="0" err="1" smtClean="0">
                <a:solidFill>
                  <a:schemeClr val="accent2">
                    <a:lumMod val="50000"/>
                  </a:schemeClr>
                </a:solidFill>
              </a:rPr>
              <a:t>ych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, którzy go nienawidzą Rdz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6:5-8, 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pl-PL" sz="2200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1:28-32</a:t>
            </a: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506143" cy="233742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x34_5_GodsGl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Chwała Boża objawiona Mojżeszowi</a:t>
            </a:r>
          </a:p>
          <a:p>
            <a:pPr algn="ctr"/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 zstąpił Pan w obłoku, i stanął tam z nim, i zawołał imieniem Pan. Bo przechodząc Pan przed twarzą  jego, wołał: Pan, </a:t>
            </a:r>
            <a:r>
              <a:rPr lang="pl-P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</a:t>
            </a:r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Bóg miłosierny i litościwy, nie rychły do gniewu, a obfity w miłosierdziu i w prawdzie. Zachowujący miłosierdzie nad tysiącami, gładzący nieprawość i przestępstwo i grzech, nie usprawiedliwiający winnego, nawiedzając nieprawość ojcowską w synach i w synach synów ich do trzeciego i do czwartego pokolenia”. </a:t>
            </a:r>
            <a:r>
              <a:rPr lang="pl-PL" sz="36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Wj</a:t>
            </a:r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34:5-7</a:t>
            </a:r>
            <a:endParaRPr lang="pl-PL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FFCC"/>
                </a:solidFill>
              </a:rPr>
              <a:t>יהוה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he-IL" dirty="0" smtClean="0">
                <a:solidFill>
                  <a:srgbClr val="FFFFCC"/>
                </a:solidFill>
              </a:rPr>
              <a:t>אלהים</a:t>
            </a:r>
            <a:endParaRPr lang="en-GB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/>
          <a:lstStyle/>
          <a:p>
            <a:pPr>
              <a:buNone/>
            </a:pPr>
            <a:r>
              <a:rPr lang="pl-PL" b="1" cap="small" dirty="0" smtClean="0">
                <a:solidFill>
                  <a:srgbClr val="FFFFCC"/>
                </a:solidFill>
              </a:rPr>
              <a:t>J</a:t>
            </a:r>
            <a:r>
              <a:rPr lang="en-GB" b="1" cap="small" dirty="0" err="1" smtClean="0">
                <a:solidFill>
                  <a:srgbClr val="FFFFCC"/>
                </a:solidFill>
              </a:rPr>
              <a:t>ahwe</a:t>
            </a:r>
            <a:r>
              <a:rPr lang="en-GB" b="1" cap="small" dirty="0" smtClean="0">
                <a:solidFill>
                  <a:srgbClr val="FFFFCC"/>
                </a:solidFill>
              </a:rPr>
              <a:t> </a:t>
            </a:r>
            <a:r>
              <a:rPr lang="en-GB" b="1" cap="small" dirty="0">
                <a:solidFill>
                  <a:srgbClr val="FFFFCC"/>
                </a:solidFill>
              </a:rPr>
              <a:t>Elohim</a:t>
            </a:r>
            <a:endParaRPr lang="en-GB" dirty="0">
              <a:solidFill>
                <a:srgbClr val="FFFFCC"/>
              </a:solidFill>
            </a:endParaRPr>
          </a:p>
          <a:p>
            <a:pPr>
              <a:buNone/>
            </a:pPr>
            <a:r>
              <a:rPr lang="pl-PL" sz="2800" b="1" i="1" dirty="0" smtClean="0">
                <a:solidFill>
                  <a:srgbClr val="FFFFCC"/>
                </a:solidFill>
              </a:rPr>
              <a:t>znaczy</a:t>
            </a:r>
            <a:endParaRPr lang="en-GB" sz="2800" dirty="0">
              <a:solidFill>
                <a:srgbClr val="FFFFCC"/>
              </a:solidFill>
            </a:endParaRPr>
          </a:p>
          <a:p>
            <a:pPr>
              <a:buNone/>
            </a:pPr>
            <a:r>
              <a:rPr lang="pl-PL" b="1" cap="small" dirty="0" smtClean="0">
                <a:solidFill>
                  <a:srgbClr val="FFFFCC"/>
                </a:solidFill>
              </a:rPr>
              <a:t>T</a:t>
            </a:r>
            <a:r>
              <a:rPr lang="pl-PL" sz="2400" b="1" cap="small" dirty="0" smtClean="0">
                <a:solidFill>
                  <a:srgbClr val="FFFFCC"/>
                </a:solidFill>
              </a:rPr>
              <a:t>EN</a:t>
            </a:r>
            <a:r>
              <a:rPr lang="pl-PL" sz="2800" b="1" cap="small" dirty="0" smtClean="0">
                <a:solidFill>
                  <a:srgbClr val="FFFFCC"/>
                </a:solidFill>
              </a:rPr>
              <a:t>, </a:t>
            </a:r>
            <a:r>
              <a:rPr lang="pl-PL" sz="2400" b="1" cap="small" dirty="0" smtClean="0">
                <a:solidFill>
                  <a:srgbClr val="FFFFCC"/>
                </a:solidFill>
              </a:rPr>
              <a:t>KTÓRY OBJAWIONY ZOSTANIE W ZGROMADZENIU POTĘŻNYCH</a:t>
            </a:r>
            <a:endParaRPr lang="en-GB" sz="2400" dirty="0">
              <a:solidFill>
                <a:srgbClr val="FFFFCC"/>
              </a:solidFill>
            </a:endParaRPr>
          </a:p>
          <a:p>
            <a:endParaRPr lang="en-GB" dirty="0"/>
          </a:p>
        </p:txBody>
      </p:sp>
      <p:pic>
        <p:nvPicPr>
          <p:cNvPr id="4" name="Picture 3" descr="shining-in-the-dark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47610"/>
            <a:ext cx="4680520" cy="35103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www.carelinks.net/pl</a:t>
            </a:r>
            <a:br>
              <a:rPr lang="en-GB" dirty="0" smtClean="0"/>
            </a:br>
            <a:r>
              <a:rPr lang="en-GB" dirty="0" smtClean="0"/>
              <a:t>www.biblebasicsonline.com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email: INFO@CARELINKS.NET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Jeśli nie chcemy więcej umierać, lecz pragniemy żyć na wieki w całkowitej moralnej doskonałości, musimy związać się z Jego imieniem. Aby to uczynić należy ochrzcić się w Jego imię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tzn.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w imię Jahwe Elohim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(Mt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28:19).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sprawi, że staniemy się potomkami Abrahama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(G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3:27-29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, którym obiecana została ziemia w wieczne dziedzictwo 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Rdz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17:8;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4:13)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grupą „potężnych” („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Elohim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, w których wypełni się proroctwo o Bożym imieniu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titl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27584" y="476672"/>
            <a:ext cx="7488832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Chwała Boża objawiona na Ziemi</a:t>
            </a:r>
            <a:endParaRPr lang="pl-PL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ab2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4437112"/>
            <a:ext cx="9144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„Albowiem ziemia będzie napełniona znajomością chwały Pańskiej, jako morze wody napełniają” Hab. 2:14 </a:t>
            </a:r>
            <a:r>
              <a:rPr lang="pl-PL" sz="4400" b="1" dirty="0" err="1" smtClean="0">
                <a:solidFill>
                  <a:schemeClr val="bg1"/>
                </a:solidFill>
              </a:rPr>
              <a:t>BG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1.4 </a:t>
            </a:r>
            <a:r>
              <a:rPr lang="pl-PL" sz="4800" b="1" dirty="0" smtClean="0">
                <a:solidFill>
                  <a:srgbClr val="002060"/>
                </a:solidFill>
              </a:rPr>
              <a:t>Aniołowie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An</a:t>
            </a:r>
            <a:r>
              <a:rPr lang="pl-PL" b="1" dirty="0" err="1" smtClean="0">
                <a:solidFill>
                  <a:schemeClr val="tx2">
                    <a:lumMod val="50000"/>
                  </a:schemeClr>
                </a:solidFill>
              </a:rPr>
              <a:t>iołowie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997152"/>
          </a:xfrm>
        </p:spPr>
        <p:txBody>
          <a:bodyPr/>
          <a:lstStyle/>
          <a:p>
            <a:pPr lvl="0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prawdziwe, osobowe istoty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noszące Boże imię,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istoty, przez które Duch Boży wykonuje swoją wolę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zgodnie ze Bożym charakterem i zamiarami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i stąd objawiające Go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 descr="CARE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2349500" cy="508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Znaczenie słowa „anioł”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Oryginalne greckie i hebrajskie słowa tłumaczone jako „aniołowie” oznaczają „posłańców”. Aniołowie są posłusznymi posłańcami bądź sługami Bożymi, dlatego nie mogą zgrzeszyć. Greckie słowo „</a:t>
            </a:r>
            <a:r>
              <a:rPr lang="pl-PL" dirty="0" err="1" smtClean="0"/>
              <a:t>aggelos</a:t>
            </a:r>
            <a:r>
              <a:rPr lang="pl-PL" dirty="0" smtClean="0"/>
              <a:t>”, które tłumaczone jest jako „aniołowie”, tłumaczy się jako „posłańcy” kiedy mowa o ludziach – np. </a:t>
            </a:r>
            <a:r>
              <a:rPr lang="en-GB" dirty="0" smtClean="0"/>
              <a:t>J</a:t>
            </a:r>
            <a:r>
              <a:rPr lang="pl-PL" dirty="0" smtClean="0"/>
              <a:t>an Chrzciciel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Mt </a:t>
            </a:r>
            <a:r>
              <a:rPr lang="en-GB" dirty="0"/>
              <a:t>11:10) </a:t>
            </a:r>
            <a:r>
              <a:rPr lang="pl-PL" dirty="0" smtClean="0"/>
              <a:t>i jego posłańcy </a:t>
            </a:r>
            <a:r>
              <a:rPr lang="en-GB" dirty="0" smtClean="0"/>
              <a:t>(</a:t>
            </a:r>
            <a:r>
              <a:rPr lang="pl-PL" dirty="0" smtClean="0"/>
              <a:t>Ł</a:t>
            </a:r>
            <a:r>
              <a:rPr lang="en-GB" dirty="0" smtClean="0"/>
              <a:t>k </a:t>
            </a:r>
            <a:r>
              <a:rPr lang="en-GB" dirty="0"/>
              <a:t>7:24); </a:t>
            </a:r>
            <a:r>
              <a:rPr lang="pl-PL" dirty="0" smtClean="0"/>
              <a:t>posłańcy Jezusa</a:t>
            </a:r>
            <a:r>
              <a:rPr lang="en-GB" dirty="0" smtClean="0"/>
              <a:t> (</a:t>
            </a:r>
            <a:r>
              <a:rPr lang="pl-PL" dirty="0" smtClean="0"/>
              <a:t>Ł</a:t>
            </a:r>
            <a:r>
              <a:rPr lang="en-GB" dirty="0" smtClean="0"/>
              <a:t>k </a:t>
            </a:r>
            <a:r>
              <a:rPr lang="en-GB" dirty="0"/>
              <a:t>9:52) </a:t>
            </a:r>
            <a:r>
              <a:rPr lang="pl-PL" dirty="0" smtClean="0"/>
              <a:t>i ci, którzy wyszli na przeszpiegi Jerycho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 smtClean="0"/>
              <a:t>Ja</a:t>
            </a:r>
            <a:r>
              <a:rPr lang="pl-PL" dirty="0" smtClean="0"/>
              <a:t>k</a:t>
            </a:r>
            <a:r>
              <a:rPr lang="en-GB" dirty="0" smtClean="0"/>
              <a:t> </a:t>
            </a:r>
            <a:r>
              <a:rPr lang="en-GB" dirty="0"/>
              <a:t>2:25). </a:t>
            </a:r>
            <a:r>
              <a:rPr lang="pl-PL" dirty="0" smtClean="0"/>
              <a:t>Oczywiście ci ludzcy „aniołowie” mogą zgrzeszyć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Natura Boża i ludzka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Boża natura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pl-PL" sz="2200" dirty="0" smtClean="0"/>
              <a:t>Bóg nie może zgrzeszyć</a:t>
            </a:r>
            <a:r>
              <a:rPr lang="en-GB" sz="2200" dirty="0" smtClean="0"/>
              <a:t> (</a:t>
            </a:r>
            <a:r>
              <a:rPr lang="pl-PL" sz="2200" dirty="0" smtClean="0"/>
              <a:t>jest doskonały</a:t>
            </a:r>
            <a:r>
              <a:rPr lang="en-GB" sz="2200" dirty="0" smtClean="0"/>
              <a:t>) </a:t>
            </a:r>
            <a:r>
              <a:rPr lang="en-GB" sz="2200" dirty="0"/>
              <a:t>(</a:t>
            </a:r>
            <a:r>
              <a:rPr lang="en-GB" sz="2200" dirty="0" smtClean="0"/>
              <a:t>R</a:t>
            </a:r>
            <a:r>
              <a:rPr lang="pl-PL" sz="2200" dirty="0" smtClean="0"/>
              <a:t>z</a:t>
            </a:r>
            <a:r>
              <a:rPr lang="en-GB" sz="2200" dirty="0" smtClean="0"/>
              <a:t> </a:t>
            </a:r>
            <a:r>
              <a:rPr lang="en-GB" sz="2200" dirty="0"/>
              <a:t>9:14; 6:23 </a:t>
            </a:r>
            <a:r>
              <a:rPr lang="pl-PL" sz="2200" dirty="0" smtClean="0"/>
              <a:t>por</a:t>
            </a:r>
            <a:r>
              <a:rPr lang="en-GB" sz="2200" dirty="0" smtClean="0"/>
              <a:t>. Ps </a:t>
            </a:r>
            <a:r>
              <a:rPr lang="en-GB" sz="2200" dirty="0"/>
              <a:t>90:2; </a:t>
            </a:r>
            <a:r>
              <a:rPr lang="en-GB" sz="2200" dirty="0" smtClean="0"/>
              <a:t>Mt </a:t>
            </a:r>
            <a:r>
              <a:rPr lang="en-GB" sz="2200" dirty="0"/>
              <a:t>5:48; </a:t>
            </a:r>
            <a:r>
              <a:rPr lang="en-GB" sz="2200" dirty="0" smtClean="0"/>
              <a:t>J</a:t>
            </a:r>
            <a:r>
              <a:rPr lang="pl-PL" sz="2200" dirty="0" err="1" smtClean="0"/>
              <a:t>ak</a:t>
            </a:r>
            <a:r>
              <a:rPr lang="en-GB" sz="2200" dirty="0" smtClean="0"/>
              <a:t> </a:t>
            </a:r>
            <a:r>
              <a:rPr lang="en-GB" sz="2200" dirty="0"/>
              <a:t>1:13) </a:t>
            </a:r>
          </a:p>
          <a:p>
            <a:pPr lvl="0"/>
            <a:r>
              <a:rPr lang="pl-PL" sz="2200" dirty="0" smtClean="0"/>
              <a:t>Bóg nie może umrzeć</a:t>
            </a:r>
            <a:r>
              <a:rPr lang="en-GB" sz="2200" dirty="0" smtClean="0"/>
              <a:t>, </a:t>
            </a:r>
            <a:r>
              <a:rPr lang="pl-PL" sz="2200" dirty="0" smtClean="0"/>
              <a:t>tzn.</a:t>
            </a:r>
            <a:r>
              <a:rPr lang="en-GB" sz="2200" dirty="0" smtClean="0"/>
              <a:t> </a:t>
            </a:r>
            <a:r>
              <a:rPr lang="pl-PL" sz="2200" dirty="0" smtClean="0"/>
              <a:t>jest nieśmiertelny </a:t>
            </a:r>
            <a:r>
              <a:rPr lang="en-GB" sz="2200" dirty="0" smtClean="0"/>
              <a:t>(1 T</a:t>
            </a:r>
            <a:r>
              <a:rPr lang="pl-PL" sz="2200" dirty="0" smtClean="0"/>
              <a:t>m</a:t>
            </a:r>
            <a:r>
              <a:rPr lang="en-GB" sz="2200" dirty="0" smtClean="0"/>
              <a:t> </a:t>
            </a:r>
            <a:r>
              <a:rPr lang="en-GB" sz="2200" dirty="0"/>
              <a:t>6:16)</a:t>
            </a:r>
          </a:p>
          <a:p>
            <a:pPr lvl="0"/>
            <a:r>
              <a:rPr lang="pl-PL" sz="2200" dirty="0" smtClean="0"/>
              <a:t>Bóg jest pełen mocy i siły</a:t>
            </a:r>
            <a:r>
              <a:rPr lang="en-GB" sz="2200" dirty="0" smtClean="0"/>
              <a:t> </a:t>
            </a:r>
            <a:r>
              <a:rPr lang="en-GB" sz="2200" dirty="0"/>
              <a:t>(</a:t>
            </a:r>
            <a:r>
              <a:rPr lang="en-GB" sz="2200" dirty="0" smtClean="0"/>
              <a:t>I</a:t>
            </a:r>
            <a:r>
              <a:rPr lang="pl-PL" sz="2200" dirty="0" smtClean="0"/>
              <a:t>z</a:t>
            </a:r>
            <a:r>
              <a:rPr lang="en-GB" sz="2200" dirty="0" smtClean="0"/>
              <a:t> </a:t>
            </a:r>
            <a:r>
              <a:rPr lang="en-GB" sz="2200" dirty="0"/>
              <a:t>40:28)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Ludzka natura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 smtClean="0"/>
              <a:t>Człowiek kuszony jest do grzechu  </a:t>
            </a:r>
            <a:r>
              <a:rPr lang="en-GB" dirty="0" smtClean="0"/>
              <a:t>(</a:t>
            </a:r>
            <a:r>
              <a:rPr lang="en-GB" dirty="0" err="1" smtClean="0"/>
              <a:t>Ja</a:t>
            </a:r>
            <a:r>
              <a:rPr lang="pl-PL" dirty="0" smtClean="0"/>
              <a:t>k</a:t>
            </a:r>
            <a:r>
              <a:rPr lang="en-GB" dirty="0" smtClean="0"/>
              <a:t> </a:t>
            </a:r>
            <a:r>
              <a:rPr lang="en-GB" dirty="0"/>
              <a:t>1:13-15) </a:t>
            </a:r>
            <a:r>
              <a:rPr lang="pl-PL" dirty="0" smtClean="0"/>
              <a:t>przez zepsuty umysł w jego naturalnym, nieodrodzonym stanie </a:t>
            </a:r>
            <a:r>
              <a:rPr lang="en-GB" dirty="0" smtClean="0"/>
              <a:t>(</a:t>
            </a:r>
            <a:r>
              <a:rPr lang="en-GB" dirty="0" err="1" smtClean="0"/>
              <a:t>Jer</a:t>
            </a:r>
            <a:r>
              <a:rPr lang="en-GB" dirty="0"/>
              <a:t> 17:9; </a:t>
            </a:r>
            <a:r>
              <a:rPr lang="en-GB" dirty="0" smtClean="0"/>
              <a:t>Mk </a:t>
            </a:r>
            <a:r>
              <a:rPr lang="en-GB" dirty="0"/>
              <a:t>7:21-23)</a:t>
            </a:r>
          </a:p>
          <a:p>
            <a:pPr lvl="0"/>
            <a:r>
              <a:rPr lang="pl-PL" dirty="0" smtClean="0"/>
              <a:t>Człowiek podlega śmierci, tzn. jest śmiertelny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R</a:t>
            </a:r>
            <a:r>
              <a:rPr lang="pl-PL" dirty="0" smtClean="0"/>
              <a:t>z</a:t>
            </a:r>
            <a:r>
              <a:rPr lang="en-GB" dirty="0" smtClean="0"/>
              <a:t> </a:t>
            </a:r>
            <a:r>
              <a:rPr lang="en-GB" dirty="0"/>
              <a:t>5:12,17; 1 </a:t>
            </a:r>
            <a:r>
              <a:rPr lang="pl-PL" dirty="0" smtClean="0"/>
              <a:t>K</a:t>
            </a:r>
            <a:r>
              <a:rPr lang="en-GB" dirty="0" smtClean="0"/>
              <a:t>o </a:t>
            </a:r>
            <a:r>
              <a:rPr lang="en-GB" dirty="0"/>
              <a:t>15:22)</a:t>
            </a:r>
          </a:p>
          <a:p>
            <a:pPr lvl="0"/>
            <a:r>
              <a:rPr lang="pl-PL" dirty="0" smtClean="0"/>
              <a:t>Człowiek ma ograniczoną moc, zarówno fizyczną </a:t>
            </a:r>
            <a:r>
              <a:rPr lang="en-GB" dirty="0" smtClean="0"/>
              <a:t>(I</a:t>
            </a:r>
            <a:r>
              <a:rPr lang="pl-PL" dirty="0" smtClean="0"/>
              <a:t>z</a:t>
            </a:r>
            <a:r>
              <a:rPr lang="en-GB" dirty="0" smtClean="0"/>
              <a:t> </a:t>
            </a:r>
            <a:r>
              <a:rPr lang="en-GB" dirty="0"/>
              <a:t>40:30) </a:t>
            </a:r>
            <a:r>
              <a:rPr lang="pl-PL" dirty="0" smtClean="0"/>
              <a:t>jak i umysłową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 smtClean="0"/>
              <a:t>Jer</a:t>
            </a:r>
            <a:r>
              <a:rPr lang="pl-PL" dirty="0" smtClean="0"/>
              <a:t> </a:t>
            </a:r>
            <a:r>
              <a:rPr lang="en-GB" dirty="0" smtClean="0"/>
              <a:t>10:23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GB" dirty="0" smtClean="0"/>
              <a:t>An</a:t>
            </a:r>
            <a:r>
              <a:rPr lang="pl-PL" dirty="0" err="1" smtClean="0"/>
              <a:t>iołowie</a:t>
            </a:r>
            <a:r>
              <a:rPr lang="pl-PL" dirty="0" smtClean="0"/>
              <a:t> nie grzeszą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300" dirty="0" smtClean="0"/>
              <a:t>„Pan na niebiosach utwierdził swój tron, A królestwo jego panuje nad wszystkim. </a:t>
            </a:r>
            <a:r>
              <a:rPr lang="en-GB" sz="2300" dirty="0" smtClean="0"/>
              <a:t>(</a:t>
            </a:r>
            <a:r>
              <a:rPr lang="pl-PL" sz="2300" dirty="0" err="1" smtClean="0"/>
              <a:t>tzn</a:t>
            </a:r>
            <a:r>
              <a:rPr lang="en-GB" sz="2300" dirty="0" smtClean="0"/>
              <a:t>.</a:t>
            </a:r>
            <a:r>
              <a:rPr lang="pl-PL" sz="2300" dirty="0" smtClean="0"/>
              <a:t> że w niebie nie będzie buntu przeciw Bogu</a:t>
            </a:r>
            <a:r>
              <a:rPr lang="en-GB" sz="2300" dirty="0" smtClean="0"/>
              <a:t>). </a:t>
            </a:r>
            <a:r>
              <a:rPr lang="pl-PL" sz="2300" dirty="0" smtClean="0"/>
              <a:t>Błogosławcie Panu, aniołowie jego, Potężni siłą, wykonujący słowo jego, Aby słuchano głosu jego! Błogosławcie Panu </a:t>
            </a:r>
            <a:r>
              <a:rPr lang="pl-PL" sz="2300" i="1" dirty="0" smtClean="0"/>
              <a:t>wszystkie</a:t>
            </a:r>
            <a:r>
              <a:rPr lang="pl-PL" sz="2300" dirty="0" smtClean="0"/>
              <a:t> zastępy jego, Słudzy jego, pełniący wolę jego!</a:t>
            </a:r>
            <a:r>
              <a:rPr lang="en-GB" sz="2300" dirty="0" smtClean="0"/>
              <a:t>” Ps 103:19-21.</a:t>
            </a:r>
          </a:p>
          <a:p>
            <a:pPr>
              <a:buNone/>
            </a:pPr>
            <a:r>
              <a:rPr lang="pl-PL" sz="2300" dirty="0" smtClean="0"/>
              <a:t>„Chwalcie go, </a:t>
            </a:r>
            <a:r>
              <a:rPr lang="pl-PL" sz="2300" i="1" dirty="0" smtClean="0"/>
              <a:t>wszyscy</a:t>
            </a:r>
            <a:r>
              <a:rPr lang="pl-PL" sz="2300" dirty="0" smtClean="0"/>
              <a:t> aniołowie jego… </a:t>
            </a:r>
            <a:r>
              <a:rPr lang="pl-PL" sz="2300" i="1" dirty="0" smtClean="0"/>
              <a:t>wszystkie</a:t>
            </a:r>
            <a:r>
              <a:rPr lang="pl-PL" sz="2300" dirty="0" smtClean="0"/>
              <a:t> zastępy jego”</a:t>
            </a:r>
            <a:r>
              <a:rPr lang="en-GB" sz="2300" dirty="0" smtClean="0"/>
              <a:t> Ps 148:2</a:t>
            </a:r>
          </a:p>
          <a:p>
            <a:pPr>
              <a:buNone/>
            </a:pPr>
            <a:r>
              <a:rPr lang="pl-PL" sz="2300" dirty="0" smtClean="0"/>
              <a:t>„Do którego z aniołów… czy nie są oni </a:t>
            </a:r>
            <a:r>
              <a:rPr lang="pl-PL" sz="2300" i="1" dirty="0" smtClean="0"/>
              <a:t>wszyscy</a:t>
            </a:r>
            <a:r>
              <a:rPr lang="pl-PL" sz="2300" dirty="0" smtClean="0"/>
              <a:t> służebnymi duchami, posłanymi do pełnienia służby gwoli tych, którzy mają dostąpić zbawienia?</a:t>
            </a:r>
            <a:r>
              <a:rPr lang="en-GB" sz="2300" dirty="0" smtClean="0"/>
              <a:t>” Heb 1:13,14.</a:t>
            </a:r>
          </a:p>
          <a:p>
            <a:pPr>
              <a:buNone/>
            </a:pPr>
            <a:endParaRPr lang="pl-PL" sz="2300" dirty="0" smtClean="0"/>
          </a:p>
          <a:p>
            <a:pPr>
              <a:buNone/>
            </a:pPr>
            <a:r>
              <a:rPr lang="pl-PL" sz="2300" dirty="0" smtClean="0"/>
              <a:t>Powtarzające się tu słowo „</a:t>
            </a:r>
            <a:r>
              <a:rPr lang="pl-PL" sz="2300" i="1" dirty="0" smtClean="0"/>
              <a:t>wszyscy</a:t>
            </a:r>
            <a:r>
              <a:rPr lang="pl-PL" sz="2300" dirty="0" smtClean="0"/>
              <a:t>” wskazuje, że aniołowie nie są podzieleni na dwie grupy: tych dobrych i tych grzesznych. 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Łukasz</a:t>
            </a:r>
            <a:r>
              <a:rPr lang="en-GB" dirty="0" smtClean="0"/>
              <a:t> 20:35,36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„Ale uznani za godnych… ani żenią się… ani też umrzeć nie mogą, są bowiem równi aniołom</a:t>
            </a:r>
            <a:r>
              <a:rPr lang="en-GB" dirty="0" smtClean="0"/>
              <a:t>” (</a:t>
            </a:r>
            <a:r>
              <a:rPr lang="pl-PL" dirty="0" smtClean="0"/>
              <a:t>Ł</a:t>
            </a:r>
            <a:r>
              <a:rPr lang="en-GB" dirty="0" smtClean="0"/>
              <a:t>k 20:35,36</a:t>
            </a:r>
            <a:r>
              <a:rPr lang="pl-PL" dirty="0" smtClean="0"/>
              <a:t> BP</a:t>
            </a:r>
            <a:r>
              <a:rPr lang="en-GB" dirty="0" smtClean="0"/>
              <a:t>)</a:t>
            </a:r>
            <a:r>
              <a:rPr lang="pl-PL" dirty="0" smtClean="0"/>
              <a:t>. Ten punkt jest kluczowy. Aniołowie nie mogą umrzeć: „Śmierć… nie chwyta się aniołów</a:t>
            </a:r>
            <a:r>
              <a:rPr lang="en-GB" dirty="0" smtClean="0"/>
              <a:t>” </a:t>
            </a:r>
            <a:r>
              <a:rPr lang="en-GB" dirty="0"/>
              <a:t>(</a:t>
            </a:r>
            <a:r>
              <a:rPr lang="en-GB" dirty="0" smtClean="0"/>
              <a:t>Heb </a:t>
            </a:r>
            <a:r>
              <a:rPr lang="en-GB" dirty="0"/>
              <a:t>2:16 </a:t>
            </a:r>
            <a:r>
              <a:rPr lang="pl-PL" dirty="0" smtClean="0"/>
              <a:t>przypis w </a:t>
            </a:r>
            <a:r>
              <a:rPr lang="en-GB" dirty="0" err="1" smtClean="0"/>
              <a:t>Diaglott</a:t>
            </a:r>
            <a:r>
              <a:rPr lang="en-GB" dirty="0" smtClean="0"/>
              <a:t>). </a:t>
            </a:r>
            <a:r>
              <a:rPr lang="pl-PL" dirty="0" smtClean="0"/>
              <a:t>Jeśli aniołowie mogli by zgrzeszyć, wtedy ci, którzy w czasie powrotu Chrystusa uznani są za godnych nagrody wciąż zdolni byliby do grzechu. Wiedząc zaś, że grzech przynosi śmierć </a:t>
            </a:r>
            <a:r>
              <a:rPr lang="en-GB" dirty="0" smtClean="0"/>
              <a:t>(R</a:t>
            </a:r>
            <a:r>
              <a:rPr lang="pl-PL" dirty="0" smtClean="0"/>
              <a:t>z</a:t>
            </a:r>
            <a:r>
              <a:rPr lang="en-GB" dirty="0"/>
              <a:t> 6:23), </a:t>
            </a:r>
            <a:r>
              <a:rPr lang="pl-PL" dirty="0" smtClean="0"/>
              <a:t>nie mieliby życia wiecznego; jeśli mamy możliwość zgrzeszenia, możemy też umrzeć. Tak więc mówienie, że aniołowie mogą zgrzeszyć czyni Bożą obietnicę wiecznego życia bezwartościową, jako że naszą nagrodą jest udział w naturze aniołów, które mogą zgrzeszyć. Odwołanie się do „</a:t>
            </a:r>
            <a:r>
              <a:rPr lang="pl-PL" i="1" dirty="0" smtClean="0"/>
              <a:t>aniołów</a:t>
            </a:r>
            <a:r>
              <a:rPr lang="pl-PL" dirty="0" smtClean="0"/>
              <a:t>” </a:t>
            </a:r>
            <a:r>
              <a:rPr lang="en-GB" dirty="0" smtClean="0"/>
              <a:t>(</a:t>
            </a:r>
            <a:r>
              <a:rPr lang="pl-PL" dirty="0" smtClean="0"/>
              <a:t>Ł</a:t>
            </a:r>
            <a:r>
              <a:rPr lang="en-GB" dirty="0" smtClean="0"/>
              <a:t>k </a:t>
            </a:r>
            <a:r>
              <a:rPr lang="en-GB" dirty="0"/>
              <a:t>20:35,36) </a:t>
            </a:r>
            <a:r>
              <a:rPr lang="pl-PL" dirty="0" smtClean="0"/>
              <a:t>wskazuje, że nie istnieje podział na dobre i grzeszne anioły; istnieje tylko jedna grupa aniołów.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Aniołowie stróże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4176464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pl-PL" dirty="0" smtClean="0"/>
              <a:t>„Anioł Pański zakłada obóz wokół tych, którzy się go boją i ratuje ich</a:t>
            </a:r>
            <a:r>
              <a:rPr lang="en-GB" dirty="0" smtClean="0"/>
              <a:t>” Ps 34:</a:t>
            </a:r>
            <a:r>
              <a:rPr lang="pl-PL" dirty="0" smtClean="0"/>
              <a:t>8.</a:t>
            </a:r>
            <a:endParaRPr lang="en-GB" dirty="0"/>
          </a:p>
          <a:p>
            <a:pPr lvl="0">
              <a:buNone/>
            </a:pPr>
            <a:r>
              <a:rPr lang="pl-PL" dirty="0" smtClean="0"/>
              <a:t>„</a:t>
            </a:r>
            <a:r>
              <a:rPr lang="en-GB" dirty="0" smtClean="0"/>
              <a:t>...</a:t>
            </a:r>
            <a:r>
              <a:rPr lang="pl-PL" dirty="0" smtClean="0"/>
              <a:t>z </a:t>
            </a:r>
            <a:r>
              <a:rPr lang="en-GB" dirty="0" smtClean="0"/>
              <a:t>t</a:t>
            </a:r>
            <a:r>
              <a:rPr lang="pl-PL" dirty="0" err="1" smtClean="0"/>
              <a:t>ych</a:t>
            </a:r>
            <a:r>
              <a:rPr lang="pl-PL" dirty="0" smtClean="0"/>
              <a:t> małych, którzy wierzą we mnie </a:t>
            </a:r>
            <a:r>
              <a:rPr lang="en-GB" dirty="0" smtClean="0"/>
              <a:t>(</a:t>
            </a:r>
            <a:r>
              <a:rPr lang="pl-PL" dirty="0" err="1" smtClean="0"/>
              <a:t>tzn</a:t>
            </a:r>
            <a:r>
              <a:rPr lang="en-GB" dirty="0" smtClean="0"/>
              <a:t>. </a:t>
            </a:r>
            <a:r>
              <a:rPr lang="pl-PL" dirty="0" smtClean="0"/>
              <a:t>słabych uczni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GB" dirty="0" smtClean="0"/>
              <a:t>Z</a:t>
            </a:r>
            <a:r>
              <a:rPr lang="pl-PL" dirty="0" smtClean="0"/>
              <a:t>a</a:t>
            </a:r>
            <a:r>
              <a:rPr lang="en-GB" dirty="0" smtClean="0"/>
              <a:t> </a:t>
            </a:r>
            <a:r>
              <a:rPr lang="en-GB" dirty="0"/>
              <a:t>13:7 </a:t>
            </a:r>
            <a:r>
              <a:rPr lang="pl-PL" dirty="0" smtClean="0"/>
              <a:t>por</a:t>
            </a:r>
            <a:r>
              <a:rPr lang="en-GB" dirty="0" smtClean="0"/>
              <a:t>. Mt </a:t>
            </a:r>
            <a:r>
              <a:rPr lang="en-GB" dirty="0"/>
              <a:t>26:31</a:t>
            </a:r>
            <a:r>
              <a:rPr lang="en-GB" dirty="0" smtClean="0"/>
              <a:t>)</a:t>
            </a:r>
            <a:r>
              <a:rPr lang="pl-PL" dirty="0" smtClean="0"/>
              <a:t> </a:t>
            </a:r>
            <a:r>
              <a:rPr lang="en-GB" dirty="0" smtClean="0"/>
              <a:t>...</a:t>
            </a:r>
            <a:r>
              <a:rPr lang="pl-PL" dirty="0" smtClean="0"/>
              <a:t> aniołowie ich w niebie ustawicznie patrzą na oblicze Ojca mojego</a:t>
            </a:r>
            <a:r>
              <a:rPr lang="en-GB" dirty="0" smtClean="0"/>
              <a:t>” Mt 18:6,10.</a:t>
            </a:r>
            <a:endParaRPr lang="en-GB" dirty="0"/>
          </a:p>
          <a:p>
            <a:pPr lvl="0">
              <a:buNone/>
            </a:pPr>
            <a:r>
              <a:rPr lang="pl-PL" dirty="0" smtClean="0"/>
              <a:t>Pierwsi chrześcijanie wyraźnie wierzyli, że Piotr miał swego anioła stróża</a:t>
            </a:r>
            <a:r>
              <a:rPr lang="en-GB" dirty="0" smtClean="0"/>
              <a:t> </a:t>
            </a:r>
            <a:r>
              <a:rPr lang="pl-PL" dirty="0" err="1" smtClean="0"/>
              <a:t>Dz</a:t>
            </a:r>
            <a:r>
              <a:rPr lang="en-GB" dirty="0" smtClean="0"/>
              <a:t> 12:14,15.</a:t>
            </a:r>
            <a:endParaRPr lang="en-GB" dirty="0"/>
          </a:p>
          <a:p>
            <a:pPr lvl="0">
              <a:buNone/>
            </a:pPr>
            <a:r>
              <a:rPr lang="pl-PL" dirty="0" smtClean="0"/>
              <a:t>Naród Izraela przeszedł przez Morze Czerwone i był prowadzony przez anioła poprzez pustynię do ziemi obiecanej. Przejście przez Morze Czerwone reprezentuje chrzest wodny </a:t>
            </a:r>
            <a:r>
              <a:rPr lang="en-GB" dirty="0" smtClean="0"/>
              <a:t>(</a:t>
            </a:r>
            <a:r>
              <a:rPr lang="en-GB" dirty="0"/>
              <a:t>1 </a:t>
            </a:r>
            <a:r>
              <a:rPr lang="pl-PL" dirty="0" smtClean="0"/>
              <a:t>K</a:t>
            </a:r>
            <a:r>
              <a:rPr lang="en-GB" dirty="0" smtClean="0"/>
              <a:t>o </a:t>
            </a:r>
            <a:r>
              <a:rPr lang="en-GB" dirty="0"/>
              <a:t>10:1), </a:t>
            </a:r>
            <a:r>
              <a:rPr lang="pl-PL" dirty="0" smtClean="0"/>
              <a:t>tak więc jest zasadnym przypuszczać</a:t>
            </a:r>
            <a:r>
              <a:rPr lang="pl-PL" smtClean="0"/>
              <a:t>, że </a:t>
            </a:r>
            <a:r>
              <a:rPr lang="pl-PL" dirty="0" smtClean="0"/>
              <a:t>my również jesteśmy prowadzeni i wspomagani przez anioła w czasie naszej wędrówki przez pustynię życia ku ziemi obiecanej Królestwa Bożego.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red 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895303"/>
            <a:ext cx="3385939" cy="19626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1.1 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</a:rPr>
              <a:t>Istnienie Boga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4320480" cy="414908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Kto bowiem przystępuje do Boga, musi wierzyć, że On istnieje i że nagradza tych, którzy go szukają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.” 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   Heb 11:6 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 descr="praying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47" y="2780928"/>
            <a:ext cx="4378441" cy="30243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www.carelinks.net/pl</a:t>
            </a:r>
            <a:br>
              <a:rPr lang="en-GB" dirty="0" smtClean="0"/>
            </a:br>
            <a:r>
              <a:rPr lang="en-GB" dirty="0" smtClean="0"/>
              <a:t>www.biblebasicsonline.com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email: INFO@CARELINKS.NET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Stud</a:t>
            </a:r>
            <a:r>
              <a:rPr lang="pl-PL" i="1" dirty="0" err="1" smtClean="0"/>
              <a:t>ium</a:t>
            </a:r>
            <a:r>
              <a:rPr lang="en-GB" i="1" dirty="0" smtClean="0"/>
              <a:t> 1: </a:t>
            </a:r>
            <a:r>
              <a:rPr lang="pl-PL" i="1" dirty="0" smtClean="0"/>
              <a:t>Pytania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1.	</a:t>
            </a:r>
            <a:r>
              <a:rPr lang="pl-PL" dirty="0" smtClean="0"/>
              <a:t>Co najbardziej pomaga  nam w umacnianiu naszej wiary w Boga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pl-PL" dirty="0" smtClean="0"/>
              <a:t>Chodzenie do kościoła</a:t>
            </a:r>
            <a:endParaRPr lang="en-GB" dirty="0"/>
          </a:p>
          <a:p>
            <a:pPr lvl="0"/>
            <a:r>
              <a:rPr lang="pl-PL" dirty="0" smtClean="0"/>
              <a:t>Studium biblijne</a:t>
            </a:r>
            <a:endParaRPr lang="en-GB" dirty="0"/>
          </a:p>
          <a:p>
            <a:pPr lvl="0"/>
            <a:r>
              <a:rPr lang="pl-PL" dirty="0" smtClean="0"/>
              <a:t>Rozmowa z chrześcijanami</a:t>
            </a:r>
            <a:endParaRPr lang="en-GB" dirty="0"/>
          </a:p>
          <a:p>
            <a:pPr lvl="0"/>
            <a:r>
              <a:rPr lang="pl-PL" dirty="0" smtClean="0"/>
              <a:t>Przyglądanie się naturze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2.	</a:t>
            </a:r>
            <a:r>
              <a:rPr lang="pl-PL" dirty="0" smtClean="0"/>
              <a:t>Która z  poniższych definicji najlepiej określa Boga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pl-PL" dirty="0" smtClean="0"/>
              <a:t>Koncept  w naszym umyśle</a:t>
            </a:r>
            <a:endParaRPr lang="en-GB" dirty="0"/>
          </a:p>
          <a:p>
            <a:pPr lvl="0"/>
            <a:r>
              <a:rPr lang="pl-PL" dirty="0" smtClean="0"/>
              <a:t>Duch w atmosferze</a:t>
            </a:r>
            <a:endParaRPr lang="en-GB" dirty="0"/>
          </a:p>
          <a:p>
            <a:pPr lvl="0"/>
            <a:r>
              <a:rPr lang="pl-PL" dirty="0" smtClean="0"/>
              <a:t>Boga nie ma</a:t>
            </a:r>
            <a:endParaRPr lang="en-GB" dirty="0"/>
          </a:p>
          <a:p>
            <a:pPr lvl="0"/>
            <a:r>
              <a:rPr lang="pl-PL" dirty="0" smtClean="0"/>
              <a:t>Prawdziwa,  materialna osoba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3.	</a:t>
            </a:r>
            <a:r>
              <a:rPr lang="pl-PL" dirty="0" smtClean="0"/>
              <a:t>Czy Bóg jest?</a:t>
            </a:r>
            <a:endParaRPr lang="en-GB" dirty="0"/>
          </a:p>
          <a:p>
            <a:pPr lvl="0"/>
            <a:r>
              <a:rPr lang="pl-PL" dirty="0" smtClean="0"/>
              <a:t>Jednością</a:t>
            </a:r>
            <a:endParaRPr lang="en-GB" dirty="0"/>
          </a:p>
          <a:p>
            <a:pPr lvl="0"/>
            <a:r>
              <a:rPr lang="pl-PL" dirty="0" smtClean="0"/>
              <a:t>Trójcą</a:t>
            </a:r>
            <a:endParaRPr lang="en-GB" dirty="0"/>
          </a:p>
          <a:p>
            <a:pPr lvl="0"/>
            <a:r>
              <a:rPr lang="pl-PL" dirty="0" smtClean="0"/>
              <a:t>Wieloma bogami w jednym</a:t>
            </a:r>
            <a:endParaRPr lang="en-GB" dirty="0"/>
          </a:p>
          <a:p>
            <a:pPr lvl="0"/>
            <a:r>
              <a:rPr lang="pl-PL" dirty="0" smtClean="0"/>
              <a:t>Czymś, co jest niemożliwe do zdefiniowania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4.	</a:t>
            </a:r>
            <a:r>
              <a:rPr lang="pl-PL" dirty="0" smtClean="0"/>
              <a:t>Co  oznacza imię Boga „Jahwe Elohim”?</a:t>
            </a:r>
            <a:endParaRPr lang="en-GB" dirty="0"/>
          </a:p>
          <a:p>
            <a:pPr lvl="0"/>
            <a:r>
              <a:rPr lang="pl-PL" dirty="0" smtClean="0"/>
              <a:t>Ten, który będzie</a:t>
            </a:r>
            <a:endParaRPr lang="en-GB" dirty="0"/>
          </a:p>
          <a:p>
            <a:pPr lvl="0"/>
            <a:r>
              <a:rPr lang="pl-PL" dirty="0" smtClean="0"/>
              <a:t>Ten, który objawiony zostanie w zgromadzeniu  potężnych</a:t>
            </a:r>
            <a:endParaRPr lang="en-GB" dirty="0" smtClean="0"/>
          </a:p>
          <a:p>
            <a:pPr lvl="0"/>
            <a:r>
              <a:rPr lang="pl-PL" dirty="0" smtClean="0"/>
              <a:t>Wielki</a:t>
            </a:r>
            <a:endParaRPr lang="en-GB" dirty="0" smtClean="0"/>
          </a:p>
          <a:p>
            <a:pPr lvl="0"/>
            <a:r>
              <a:rPr lang="pl-PL" dirty="0" smtClean="0"/>
              <a:t>Siła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5.	</a:t>
            </a:r>
            <a:r>
              <a:rPr lang="pl-PL" dirty="0" smtClean="0"/>
              <a:t>Co oznacza słowo „anioł”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pl-PL" dirty="0" smtClean="0"/>
              <a:t>Podobny do człowieka</a:t>
            </a:r>
            <a:endParaRPr lang="en-GB" dirty="0"/>
          </a:p>
          <a:p>
            <a:pPr lvl="0"/>
            <a:r>
              <a:rPr lang="pl-PL" dirty="0" smtClean="0"/>
              <a:t>Mający skrzydła</a:t>
            </a:r>
            <a:endParaRPr lang="en-GB" dirty="0"/>
          </a:p>
          <a:p>
            <a:pPr lvl="0"/>
            <a:r>
              <a:rPr lang="pl-PL" dirty="0" smtClean="0"/>
              <a:t>Posłaniec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6.	</a:t>
            </a:r>
            <a:r>
              <a:rPr lang="pl-PL" dirty="0" smtClean="0"/>
              <a:t>Czy aniołowie </a:t>
            </a:r>
            <a:r>
              <a:rPr lang="pl-PL" smtClean="0"/>
              <a:t>mogą grzeszyć</a:t>
            </a:r>
            <a:r>
              <a:rPr lang="en-GB" dirty="0" smtClean="0"/>
              <a:t>?</a:t>
            </a:r>
            <a:endParaRPr lang="en-GB" dirty="0"/>
          </a:p>
          <a:p>
            <a:pPr lvl="0"/>
            <a:r>
              <a:rPr lang="pl-PL" dirty="0" smtClean="0"/>
              <a:t>Tak</a:t>
            </a:r>
            <a:endParaRPr lang="en-GB" dirty="0"/>
          </a:p>
          <a:p>
            <a:pPr lvl="0"/>
            <a:r>
              <a:rPr lang="en-GB" dirty="0" smtClean="0"/>
              <a:t>N</a:t>
            </a:r>
            <a:r>
              <a:rPr lang="pl-PL" dirty="0" err="1" smtClean="0"/>
              <a:t>ie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7.	</a:t>
            </a:r>
            <a:r>
              <a:rPr lang="pl-PL" dirty="0" smtClean="0"/>
              <a:t>Co najbardziej przekonuje cię o tym, że  Bóg istnieje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7"/>
            <a:ext cx="6552728" cy="5805264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Heb 11:6</a:t>
            </a:r>
            <a:endParaRPr lang="pl-PL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pl-PL" sz="2800" dirty="0" smtClean="0">
                <a:solidFill>
                  <a:schemeClr val="tx2">
                    <a:lumMod val="50000"/>
                  </a:schemeClr>
                </a:solidFill>
              </a:rPr>
              <a:t>Musimy „uwierzyć, że On (Bóg) istnieje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GB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GB" sz="2800" b="1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pl-PL" sz="2800" b="1" i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800" dirty="0" smtClean="0">
                <a:solidFill>
                  <a:schemeClr val="tx2">
                    <a:lumMod val="50000"/>
                  </a:schemeClr>
                </a:solidFill>
              </a:rPr>
              <a:t>że nagradza tych, którzy go szukają”. </a:t>
            </a:r>
            <a:endParaRPr lang="en-GB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6" name="Picture 5" descr="thinking+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2488233" cy="32844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03232" cy="8689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GB" dirty="0" smtClean="0"/>
              <a:t>“</a:t>
            </a:r>
            <a:r>
              <a:rPr lang="pl-PL" dirty="0" smtClean="0"/>
              <a:t>Wiara tedy jest ze słuchania, a słuchanie przez Słowo Chrystusowe</a:t>
            </a:r>
            <a:r>
              <a:rPr lang="en-GB" dirty="0" smtClean="0"/>
              <a:t>”. </a:t>
            </a:r>
            <a:r>
              <a:rPr lang="en-GB" sz="3100" dirty="0" smtClean="0"/>
              <a:t>R</a:t>
            </a:r>
            <a:r>
              <a:rPr lang="pl-PL" sz="3100" dirty="0" smtClean="0"/>
              <a:t>z</a:t>
            </a:r>
            <a:r>
              <a:rPr lang="en-GB" sz="3100" dirty="0" smtClean="0"/>
              <a:t> 10:17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6264696" cy="47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W Berei, obecnie w północnej Grecji, Paweł głosił ewangelię („dobrą nowinę”) Bożą; mieszkańcy miasta zamiast jednak przyjąć ją na słowo Pawła</a:t>
            </a:r>
            <a:r>
              <a:rPr lang="en-GB" sz="2400" dirty="0" smtClean="0"/>
              <a:t>, </a:t>
            </a:r>
            <a:r>
              <a:rPr lang="pl-PL" sz="2400" dirty="0" smtClean="0"/>
              <a:t>„przyjęli Słowo (Boże, nie </a:t>
            </a:r>
            <a:r>
              <a:rPr lang="pl-PL" sz="2400" dirty="0" err="1" smtClean="0"/>
              <a:t>Pawłowe</a:t>
            </a:r>
            <a:r>
              <a:rPr lang="pl-PL" sz="2400" dirty="0" smtClean="0"/>
              <a:t>) z całą gotowością i codziennie badali Pisma, czy tak się rzeczy mają. Wielu też z nich uwierzyło.” </a:t>
            </a:r>
            <a:r>
              <a:rPr lang="pl-PL" sz="2400" dirty="0" err="1" smtClean="0"/>
              <a:t>Dz</a:t>
            </a:r>
            <a:r>
              <a:rPr lang="en-GB" sz="2400" dirty="0" smtClean="0"/>
              <a:t> 17:11</a:t>
            </a:r>
            <a:r>
              <a:rPr lang="pl-PL" sz="2400" dirty="0" smtClean="0"/>
              <a:t> 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pl-PL" sz="2400" dirty="0" smtClean="0"/>
              <a:t>Ich wiara wynikała z otwartego, regularnego („codziennie”) i systematycznego („te rzeczy”) badania Biblii. </a:t>
            </a:r>
            <a:endParaRPr lang="en-GB" sz="2400" dirty="0"/>
          </a:p>
        </p:txBody>
      </p:sp>
      <p:pic>
        <p:nvPicPr>
          <p:cNvPr id="4" name="Picture 3" descr="scro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564" y="2276872"/>
            <a:ext cx="2701436" cy="40595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256584" cy="2592288"/>
          </a:xfrm>
        </p:spPr>
        <p:txBody>
          <a:bodyPr>
            <a:normAutofit fontScale="90000"/>
          </a:bodyPr>
          <a:lstStyle/>
          <a:p>
            <a:pPr algn="l"/>
            <a:r>
              <a:rPr lang="pl-PL" sz="3100" dirty="0" smtClean="0"/>
              <a:t>Ewangeliczne relacje z działalności kaznodziejskiej apostołów bardzo często podkreślają związek pomiędzy słuchaniem prawdziwej ewangelii a posiadaniem prawdziwej wiary.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21088"/>
            <a:ext cx="8496944" cy="2304256"/>
          </a:xfrm>
        </p:spPr>
        <p:txBody>
          <a:bodyPr>
            <a:normAutofit/>
          </a:bodyPr>
          <a:lstStyle/>
          <a:p>
            <a:pPr lvl="0"/>
            <a:r>
              <a:rPr lang="pl-PL" sz="2800" dirty="0" smtClean="0"/>
              <a:t>„Wielu z Koryntian, którzy </a:t>
            </a:r>
            <a:r>
              <a:rPr lang="pl-PL" sz="2800" i="1" dirty="0" smtClean="0"/>
              <a:t>słuchali</a:t>
            </a:r>
            <a:r>
              <a:rPr lang="pl-PL" sz="2800" dirty="0" smtClean="0"/>
              <a:t>, uwierzyło i przyjmowało chrzest</a:t>
            </a:r>
            <a:r>
              <a:rPr lang="en-GB" sz="2800" dirty="0" smtClean="0"/>
              <a:t>” </a:t>
            </a:r>
            <a:r>
              <a:rPr lang="pl-PL" sz="2400" dirty="0" err="1" smtClean="0"/>
              <a:t>Dz</a:t>
            </a:r>
            <a:r>
              <a:rPr lang="en-GB" sz="2400" dirty="0"/>
              <a:t> </a:t>
            </a:r>
            <a:r>
              <a:rPr lang="en-GB" sz="2400" dirty="0" smtClean="0"/>
              <a:t>18:8 </a:t>
            </a:r>
            <a:endParaRPr lang="en-GB" sz="2400" dirty="0"/>
          </a:p>
          <a:p>
            <a:pPr lvl="0"/>
            <a:r>
              <a:rPr lang="pl-PL" sz="2800" dirty="0" smtClean="0"/>
              <a:t>Ludzie „</a:t>
            </a:r>
            <a:r>
              <a:rPr lang="pl-PL" sz="2800" i="1" dirty="0" smtClean="0"/>
              <a:t>słuchali</a:t>
            </a:r>
            <a:r>
              <a:rPr lang="pl-PL" sz="2800" dirty="0" smtClean="0"/>
              <a:t> słowa Ewangelii i uwierzyli</a:t>
            </a:r>
            <a:r>
              <a:rPr lang="en-GB" sz="2800" dirty="0" smtClean="0"/>
              <a:t>”</a:t>
            </a:r>
            <a:r>
              <a:rPr lang="pl-PL" sz="2800" dirty="0" smtClean="0"/>
              <a:t> </a:t>
            </a:r>
            <a:r>
              <a:rPr lang="pl-PL" sz="2400" dirty="0" err="1" smtClean="0"/>
              <a:t>Dz</a:t>
            </a:r>
            <a:r>
              <a:rPr lang="en-GB" sz="2400" dirty="0" smtClean="0"/>
              <a:t>15:7</a:t>
            </a:r>
            <a:r>
              <a:rPr lang="pl-PL" sz="2400" dirty="0" smtClean="0"/>
              <a:t> </a:t>
            </a:r>
            <a:r>
              <a:rPr lang="pl-PL" sz="2400" dirty="0" err="1" smtClean="0"/>
              <a:t>BG</a:t>
            </a:r>
            <a:r>
              <a:rPr lang="en-GB" sz="2400" dirty="0" smtClean="0"/>
              <a:t> </a:t>
            </a:r>
            <a:endParaRPr lang="en-GB" sz="2400" dirty="0"/>
          </a:p>
          <a:p>
            <a:pPr lvl="0"/>
            <a:r>
              <a:rPr lang="pl-PL" sz="2800" dirty="0" smtClean="0"/>
              <a:t>„Tak </a:t>
            </a:r>
            <a:r>
              <a:rPr lang="pl-PL" sz="2800" i="1" dirty="0" smtClean="0"/>
              <a:t>głosimy</a:t>
            </a:r>
            <a:r>
              <a:rPr lang="pl-PL" sz="2800" dirty="0" smtClean="0"/>
              <a:t> i tak uwierzyliście</a:t>
            </a:r>
            <a:r>
              <a:rPr lang="en-GB" sz="2800" dirty="0" smtClean="0"/>
              <a:t>” </a:t>
            </a:r>
            <a:r>
              <a:rPr lang="en-GB" sz="2400" dirty="0" smtClean="0"/>
              <a:t>1 </a:t>
            </a:r>
            <a:r>
              <a:rPr lang="pl-PL" sz="2400" dirty="0" smtClean="0"/>
              <a:t>K</a:t>
            </a:r>
            <a:r>
              <a:rPr lang="en-GB" sz="2400" dirty="0" smtClean="0"/>
              <a:t>o 15:11</a:t>
            </a:r>
            <a:r>
              <a:rPr lang="pl-PL" sz="2400" dirty="0" smtClean="0"/>
              <a:t> BE</a:t>
            </a:r>
            <a:endParaRPr lang="en-GB" sz="2400" dirty="0"/>
          </a:p>
          <a:p>
            <a:endParaRPr lang="en-GB" sz="2800" dirty="0"/>
          </a:p>
        </p:txBody>
      </p:sp>
      <p:pic>
        <p:nvPicPr>
          <p:cNvPr id="5" name="Picture 4" descr="scroll 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066" y="620688"/>
            <a:ext cx="3496934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1_mist_treesb"/>
          <p:cNvPicPr>
            <a:picLocks noChangeAspect="1" noChangeArrowheads="1"/>
          </p:cNvPicPr>
          <p:nvPr/>
        </p:nvPicPr>
        <p:blipFill>
          <a:blip r:embed="rId3" cstate="print">
            <a:lum bright="-7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705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i="1">
                <a:solidFill>
                  <a:schemeClr val="bg1"/>
                </a:solidFill>
                <a:latin typeface="Times New Roman" pitchFamily="18" charset="0"/>
              </a:rPr>
              <a:t>“…God created the heavens and the earth, and the earth was formless and void…”</a:t>
            </a:r>
          </a:p>
          <a:p>
            <a:pPr algn="ctr">
              <a:spcBef>
                <a:spcPct val="50000"/>
              </a:spcBef>
            </a:pPr>
            <a:r>
              <a:rPr lang="en-US" altLang="ko-KR" sz="2800" i="1">
                <a:solidFill>
                  <a:schemeClr val="bg1"/>
                </a:solidFill>
                <a:latin typeface="Times New Roman" pitchFamily="18" charset="0"/>
              </a:rPr>
              <a:t>Genesis 1:1,2</a:t>
            </a:r>
          </a:p>
        </p:txBody>
      </p:sp>
      <p:pic>
        <p:nvPicPr>
          <p:cNvPr id="95236" name="Picture 4" descr="11_mist_tre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6705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ko-KR" sz="3600" i="1" dirty="0" smtClean="0">
                <a:latin typeface="Times New Roman" pitchFamily="18" charset="0"/>
              </a:rPr>
              <a:t>„I rzekł Bóg: Niech stanie się światłość. I stała się światłość. I widział Bóg, że światłość była dobra. Oddzielił tedy Bóg światłość od ciemności.”</a:t>
            </a:r>
            <a:endParaRPr lang="en-US" altLang="ko-KR" sz="3600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l-PL" altLang="ko-K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Rdz </a:t>
            </a:r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1:3-4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1.2  </a:t>
            </a:r>
            <a:r>
              <a:rPr lang="pl-PL" dirty="0" smtClean="0"/>
              <a:t>Osobowość Boga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 descr="question man paid 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596090" cy="2720756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Jeśli Bóg nie jest realną istotą, wtedy nie może mieć Syna, który jest „odbiciem jego osoby”.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Heb 1:3-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„istoty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pl-PL" sz="2000" dirty="0" err="1" smtClean="0">
                <a:solidFill>
                  <a:schemeClr val="tx2">
                    <a:lumMod val="50000"/>
                  </a:schemeClr>
                </a:solidFill>
              </a:rPr>
              <a:t>BW</a:t>
            </a: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father 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863" y="2564904"/>
            <a:ext cx="6295100" cy="4032448"/>
          </a:xfrm>
          <a:prstGeom prst="cloud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1363</Words>
  <Application>Microsoft Office PowerPoint</Application>
  <PresentationFormat>On-screen Show (4:3)</PresentationFormat>
  <Paragraphs>143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Podstawy Biblii Studium 1: Bóg  </vt:lpstr>
      <vt:lpstr>www.carelinks.net/pl www.biblebasicsonline.com  email: INFO@CARELINKS.NET </vt:lpstr>
      <vt:lpstr>1.1  Istnienie Boga </vt:lpstr>
      <vt:lpstr>Slide 4</vt:lpstr>
      <vt:lpstr> “Wiara tedy jest ze słuchania, a słuchanie przez Słowo Chrystusowe”. Rz 10:17   </vt:lpstr>
      <vt:lpstr>Ewangeliczne relacje z działalności kaznodziejskiej apostołów bardzo często podkreślają związek pomiędzy słuchaniem prawdziwej ewangelii a posiadaniem prawdziwej wiary.  </vt:lpstr>
      <vt:lpstr>Slide 7</vt:lpstr>
      <vt:lpstr>1.2  Osobowość Boga  </vt:lpstr>
      <vt:lpstr>Slide 9</vt:lpstr>
      <vt:lpstr>Slide 10</vt:lpstr>
      <vt:lpstr>WIDZENIE BOGA - nadzieja wiernych</vt:lpstr>
      <vt:lpstr>„Potem rzekł Bóg: Uczyńmy człowieka na obraz nasz, podobnego do nas”. Rdz 1:26 </vt:lpstr>
      <vt:lpstr>Bóg mieszka w konkretnym miejscu</vt:lpstr>
      <vt:lpstr>1.3  Imię i charakter Boga </vt:lpstr>
      <vt:lpstr>W hebrajskim i w grece imię osoby odzwierciedla jej charakter</vt:lpstr>
      <vt:lpstr>Bóg ogłosił swoje imię</vt:lpstr>
      <vt:lpstr>BOŻE CECHY  </vt:lpstr>
      <vt:lpstr>Slide 18</vt:lpstr>
      <vt:lpstr>יהוה אלהים</vt:lpstr>
      <vt:lpstr>Slide 20</vt:lpstr>
      <vt:lpstr>Slide 21</vt:lpstr>
      <vt:lpstr>Slide 22</vt:lpstr>
      <vt:lpstr>1.4 Aniołowie</vt:lpstr>
      <vt:lpstr>Aniołowie</vt:lpstr>
      <vt:lpstr>Znaczenie słowa „anioł”</vt:lpstr>
      <vt:lpstr>Natura Boża i ludzka</vt:lpstr>
      <vt:lpstr>Aniołowie nie grzeszą</vt:lpstr>
      <vt:lpstr>Łukasz 20:35,36</vt:lpstr>
      <vt:lpstr>Aniołowie stróże</vt:lpstr>
      <vt:lpstr>www.carelinks.net/pl www.biblebasicsonline.com  email: INFO@CARELINKS.NET </vt:lpstr>
      <vt:lpstr>Studium 1: Pytania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160</cp:revision>
  <dcterms:created xsi:type="dcterms:W3CDTF">2012-04-15T06:54:36Z</dcterms:created>
  <dcterms:modified xsi:type="dcterms:W3CDTF">2012-06-23T10:04:51Z</dcterms:modified>
</cp:coreProperties>
</file>