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28" r:id="rId3"/>
    <p:sldId id="264" r:id="rId4"/>
    <p:sldId id="274" r:id="rId5"/>
    <p:sldId id="275" r:id="rId6"/>
    <p:sldId id="276" r:id="rId7"/>
    <p:sldId id="257" r:id="rId8"/>
    <p:sldId id="277" r:id="rId9"/>
    <p:sldId id="278" r:id="rId10"/>
    <p:sldId id="265" r:id="rId11"/>
    <p:sldId id="279" r:id="rId12"/>
    <p:sldId id="281" r:id="rId13"/>
    <p:sldId id="280" r:id="rId14"/>
    <p:sldId id="282" r:id="rId15"/>
    <p:sldId id="283" r:id="rId16"/>
    <p:sldId id="258" r:id="rId17"/>
    <p:sldId id="266" r:id="rId18"/>
    <p:sldId id="284" r:id="rId19"/>
    <p:sldId id="285" r:id="rId20"/>
    <p:sldId id="286" r:id="rId21"/>
    <p:sldId id="287" r:id="rId22"/>
    <p:sldId id="288" r:id="rId23"/>
    <p:sldId id="289" r:id="rId24"/>
    <p:sldId id="267" r:id="rId25"/>
    <p:sldId id="290" r:id="rId26"/>
    <p:sldId id="291" r:id="rId27"/>
    <p:sldId id="292" r:id="rId28"/>
    <p:sldId id="293" r:id="rId29"/>
    <p:sldId id="273" r:id="rId30"/>
    <p:sldId id="296" r:id="rId31"/>
    <p:sldId id="259" r:id="rId32"/>
    <p:sldId id="268" r:id="rId33"/>
    <p:sldId id="260" r:id="rId34"/>
    <p:sldId id="324" r:id="rId35"/>
    <p:sldId id="261" r:id="rId36"/>
    <p:sldId id="294" r:id="rId37"/>
    <p:sldId id="297" r:id="rId38"/>
    <p:sldId id="327" r:id="rId39"/>
    <p:sldId id="295" r:id="rId40"/>
    <p:sldId id="325" r:id="rId41"/>
    <p:sldId id="269" r:id="rId42"/>
    <p:sldId id="298" r:id="rId43"/>
    <p:sldId id="299" r:id="rId44"/>
    <p:sldId id="300" r:id="rId45"/>
    <p:sldId id="301" r:id="rId46"/>
    <p:sldId id="302" r:id="rId47"/>
    <p:sldId id="303" r:id="rId48"/>
    <p:sldId id="270" r:id="rId49"/>
    <p:sldId id="304" r:id="rId50"/>
    <p:sldId id="305" r:id="rId51"/>
    <p:sldId id="271" r:id="rId52"/>
    <p:sldId id="306" r:id="rId53"/>
    <p:sldId id="307" r:id="rId54"/>
    <p:sldId id="308" r:id="rId55"/>
    <p:sldId id="310" r:id="rId56"/>
    <p:sldId id="272" r:id="rId57"/>
    <p:sldId id="311" r:id="rId58"/>
    <p:sldId id="317" r:id="rId59"/>
    <p:sldId id="312" r:id="rId60"/>
    <p:sldId id="313" r:id="rId61"/>
    <p:sldId id="314" r:id="rId62"/>
    <p:sldId id="315" r:id="rId63"/>
    <p:sldId id="316" r:id="rId64"/>
    <p:sldId id="318" r:id="rId65"/>
    <p:sldId id="319" r:id="rId66"/>
    <p:sldId id="320" r:id="rId67"/>
    <p:sldId id="326" r:id="rId68"/>
    <p:sldId id="321" r:id="rId69"/>
    <p:sldId id="322" r:id="rId70"/>
    <p:sldId id="329" r:id="rId71"/>
    <p:sldId id="32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8" autoAdjust="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ACC51-AC2B-474E-8781-A2354E8A92A6}" type="datetimeFigureOut">
              <a:rPr lang="en-GB" smtClean="0"/>
              <a:pPr/>
              <a:t>28/06/2015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11025-36D4-4C0C-ACBB-463D4B3FED44}" type="slidenum">
              <a:rPr lang="en-GB" smtClean="0"/>
              <a:pPr/>
              <a:t>‹#›</a:t>
            </a:fld>
            <a:endParaRPr lang="en-GB"/>
          </a:p>
        </p:txBody>
      </p:sp>
    </p:spTree>
    <p:extLst>
      <p:ext uri="{BB962C8B-B14F-4D97-AF65-F5344CB8AC3E}">
        <p14:creationId xmlns:p14="http://schemas.microsoft.com/office/powerpoint/2010/main" val="258436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D7ABD-D9D0-4FB1-A2F8-71D952ED21E9}" type="slidenum">
              <a:rPr lang="en-US" altLang="ko-KR"/>
              <a:pPr/>
              <a:t>7</a:t>
            </a:fld>
            <a:endParaRPr lang="en-US" altLang="ko-K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None/>
            </a:pPr>
            <a:endParaRPr lang="en-US"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C01CA-1607-4682-97C5-5444C8C07095}" type="slidenum">
              <a:rPr lang="en-US" altLang="ko-KR"/>
              <a:pPr/>
              <a:t>16</a:t>
            </a:fld>
            <a:endParaRPr lang="en-US" altLang="ko-K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E08A0-5BD7-4A5A-ADC0-1E6CFC57BF5F}" type="slidenum">
              <a:rPr lang="en-US" altLang="ko-KR"/>
              <a:pPr/>
              <a:t>31</a:t>
            </a:fld>
            <a:endParaRPr lang="en-US" altLang="ko-K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90000"/>
              </a:lnSpc>
              <a:buFontTx/>
              <a:buChar char="•"/>
            </a:pPr>
            <a:r>
              <a:rPr lang="en-US" altLang="ko-KR" dirty="0" smtClean="0"/>
              <a:t>   .</a:t>
            </a:r>
            <a:endParaRPr lang="en-US"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2C10-F97F-4BB1-8149-0AB85A29F336}" type="slidenum">
              <a:rPr lang="en-US" altLang="ko-KR"/>
              <a:pPr/>
              <a:t>33</a:t>
            </a:fld>
            <a:endParaRPr lang="en-US" altLang="ko-K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ko-KR"/>
          </a:p>
          <a:p>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A8684-0023-4783-B89A-AE99E8C25319}" type="slidenum">
              <a:rPr lang="en-US" altLang="ko-KR"/>
              <a:pPr/>
              <a:t>35</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en-US" altLang="ko-KR" sz="1000"/>
              <a:t>So here is that chart again.</a:t>
            </a:r>
          </a:p>
          <a:p>
            <a:pPr>
              <a:lnSpc>
                <a:spcPct val="90000"/>
              </a:lnSpc>
            </a:pPr>
            <a:r>
              <a:rPr lang="en-US" altLang="ko-KR" sz="1000"/>
              <a:t>DIE TO SELF</a:t>
            </a:r>
            <a:br>
              <a:rPr lang="en-US" altLang="ko-KR" sz="1000"/>
            </a:br>
            <a:r>
              <a:rPr lang="en-US" altLang="ko-KR" sz="1000" b="1"/>
              <a:t>Col 3:3</a:t>
            </a:r>
            <a:r>
              <a:rPr lang="en-US" altLang="ko-KR" sz="1000"/>
              <a:t>  For you have died, and your life is hidden with Christ in God. </a:t>
            </a:r>
          </a:p>
          <a:p>
            <a:pPr>
              <a:lnSpc>
                <a:spcPct val="90000"/>
              </a:lnSpc>
            </a:pPr>
            <a:r>
              <a:rPr lang="en-US" altLang="ko-KR" sz="1000"/>
              <a:t>Col 3:4  When Christ who is your life appears, then you also will appear with him in glory. </a:t>
            </a:r>
          </a:p>
          <a:p>
            <a:pPr>
              <a:lnSpc>
                <a:spcPct val="90000"/>
              </a:lnSpc>
            </a:pPr>
            <a:r>
              <a:rPr lang="en-US" altLang="ko-KR" sz="1000"/>
              <a:t>Col 3:5  Put to death therefore what is earthly in you: sexual immorality, impurity, passion, evil desire, and covetousness, which is idolatry.</a:t>
            </a:r>
          </a:p>
          <a:p>
            <a:pPr>
              <a:lnSpc>
                <a:spcPct val="90000"/>
              </a:lnSpc>
            </a:pPr>
            <a:endParaRPr lang="en-US" altLang="ko-KR" sz="1000"/>
          </a:p>
          <a:p>
            <a:pPr>
              <a:lnSpc>
                <a:spcPct val="90000"/>
              </a:lnSpc>
            </a:pPr>
            <a:r>
              <a:rPr lang="en-US" altLang="ko-KR" sz="1000"/>
              <a:t>BORN AGAIN</a:t>
            </a:r>
          </a:p>
          <a:p>
            <a:pPr>
              <a:lnSpc>
                <a:spcPct val="90000"/>
              </a:lnSpc>
            </a:pPr>
            <a:r>
              <a:rPr lang="en-US" altLang="ko-KR" sz="1000"/>
              <a:t>Joh 3:3  Jesus answered and said unto him, Verily, verily, I say unto thee, Except a man be born again, he cannot see the kingdom of God. </a:t>
            </a:r>
          </a:p>
          <a:p>
            <a:pPr>
              <a:lnSpc>
                <a:spcPct val="90000"/>
              </a:lnSpc>
            </a:pPr>
            <a:endParaRPr lang="en-US" altLang="ko-KR" sz="1000"/>
          </a:p>
          <a:p>
            <a:pPr>
              <a:lnSpc>
                <a:spcPct val="90000"/>
              </a:lnSpc>
            </a:pPr>
            <a:r>
              <a:rPr lang="en-US" altLang="ko-KR" sz="1000"/>
              <a:t>RAISED ANEW</a:t>
            </a:r>
          </a:p>
          <a:p>
            <a:pPr>
              <a:lnSpc>
                <a:spcPct val="90000"/>
              </a:lnSpc>
            </a:pPr>
            <a:r>
              <a:rPr lang="en-US" altLang="ko-KR" sz="1000"/>
              <a:t>Col 3:1  If then you have been raised with Christ, seek the things that are above, where Christ is, seated at the right hand of God. </a:t>
            </a:r>
          </a:p>
          <a:p>
            <a:pPr>
              <a:lnSpc>
                <a:spcPct val="90000"/>
              </a:lnSpc>
            </a:pPr>
            <a:r>
              <a:rPr lang="en-US" altLang="ko-KR" sz="1000"/>
              <a:t>Rom 6:6  Knowing this, that our old man is crucified with </a:t>
            </a:r>
            <a:r>
              <a:rPr lang="en-US" altLang="ko-KR" sz="1000" i="1"/>
              <a:t>him,</a:t>
            </a:r>
            <a:r>
              <a:rPr lang="en-US" altLang="ko-KR" sz="1000"/>
              <a:t> that the body of sin might be destroyed, that henceforth we should not serve sin. </a:t>
            </a:r>
          </a:p>
          <a:p>
            <a:pPr>
              <a:lnSpc>
                <a:spcPct val="90000"/>
              </a:lnSpc>
            </a:pPr>
            <a:endParaRPr lang="en-US" altLang="ko-KR" sz="1000"/>
          </a:p>
          <a:p>
            <a:pPr>
              <a:lnSpc>
                <a:spcPct val="90000"/>
              </a:lnSpc>
            </a:pPr>
            <a:r>
              <a:rPr lang="en-US" altLang="ko-KR" sz="1000"/>
              <a:t>LIVE FOR CHRIST</a:t>
            </a:r>
          </a:p>
          <a:p>
            <a:pPr>
              <a:lnSpc>
                <a:spcPct val="90000"/>
              </a:lnSpc>
            </a:pPr>
            <a:r>
              <a:rPr lang="en-US" altLang="ko-KR" sz="1000"/>
              <a:t>Rom 6:8  Now if we have died with Christ, we believe that we will also live with him. </a:t>
            </a:r>
          </a:p>
          <a:p>
            <a:pPr>
              <a:lnSpc>
                <a:spcPct val="90000"/>
              </a:lnSpc>
            </a:pPr>
            <a:endParaRPr lang="en-US" altLang="ko-KR" sz="1000"/>
          </a:p>
          <a:p>
            <a:pPr>
              <a:lnSpc>
                <a:spcPct val="90000"/>
              </a:lnSpc>
            </a:pPr>
            <a:r>
              <a:rPr lang="en-US" altLang="ko-KR" sz="1000"/>
              <a:t>LIVE FOREVER</a:t>
            </a:r>
          </a:p>
          <a:p>
            <a:pPr>
              <a:lnSpc>
                <a:spcPct val="90000"/>
              </a:lnSpc>
            </a:pPr>
            <a:r>
              <a:rPr lang="en-US" altLang="ko-KR" sz="1000"/>
              <a:t>Joh 3:16  "For God so loved the world, that he gave his only Son, that whoever believes in him should not perish but have eternal life.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87137E-1AA3-4DD1-80E1-F5B24AF5C67A}" type="datetimeFigureOut">
              <a:rPr lang="en-GB" smtClean="0"/>
              <a:pPr/>
              <a:t>28/06/2015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6900F71-8E52-4856-9AA0-E338388F0B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87137E-1AA3-4DD1-80E1-F5B24AF5C67A}" type="datetimeFigureOut">
              <a:rPr lang="en-GB" smtClean="0"/>
              <a:pPr/>
              <a:t>28/06/2015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900F71-8E52-4856-9AA0-E338388F0B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dirty="0" smtClean="0"/>
              <a:t>مبانی انجیل: خداوند و مرگ</a:t>
            </a:r>
            <a:r>
              <a:rPr lang="en-GB" dirty="0"/>
              <a:t/>
            </a:r>
            <a:br>
              <a:rPr lang="en-GB" dirty="0"/>
            </a:br>
            <a:endParaRPr lang="en-GB" dirty="0"/>
          </a:p>
        </p:txBody>
      </p:sp>
      <p:sp>
        <p:nvSpPr>
          <p:cNvPr id="3" name="Subtitle 2"/>
          <p:cNvSpPr>
            <a:spLocks noGrp="1"/>
          </p:cNvSpPr>
          <p:nvPr>
            <p:ph type="subTitle" idx="1"/>
          </p:nvPr>
        </p:nvSpPr>
        <p:spPr/>
        <p:txBody>
          <a:bodyPr/>
          <a:lstStyle/>
          <a:p>
            <a:r>
              <a:rPr lang="fa-IR" dirty="0" smtClean="0"/>
              <a:t>.</a:t>
            </a:r>
            <a:endParaRPr lang="en-GB" dirty="0"/>
          </a:p>
        </p:txBody>
      </p:sp>
      <p:pic>
        <p:nvPicPr>
          <p:cNvPr id="1026" name="Picture 2" descr="C:\Users\Dr. Roxana\Downloads\408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564904"/>
            <a:ext cx="3429000"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1152128"/>
          </a:xfrm>
        </p:spPr>
        <p:txBody>
          <a:bodyPr>
            <a:normAutofit/>
          </a:bodyPr>
          <a:lstStyle/>
          <a:p>
            <a:pPr algn="ctr"/>
            <a:r>
              <a:rPr lang="fa-IR" sz="6000" dirty="0" smtClean="0"/>
              <a:t>4.2- روح </a:t>
            </a:r>
            <a:endParaRPr lang="en-GB" sz="6000" dirty="0"/>
          </a:p>
        </p:txBody>
      </p:sp>
      <p:pic>
        <p:nvPicPr>
          <p:cNvPr id="1026" name="Picture 2" descr="C:\Users\Dr. Roxana\Downloads\88095503713511747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6145213"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‘Nephesh’ and ‘</a:t>
            </a:r>
            <a:r>
              <a:rPr lang="en-GB" dirty="0" err="1" smtClean="0"/>
              <a:t>Psuche</a:t>
            </a:r>
            <a:r>
              <a:rPr lang="en-GB" dirty="0" smtClean="0"/>
              <a:t>’</a:t>
            </a:r>
            <a:endParaRPr lang="en-GB" dirty="0"/>
          </a:p>
        </p:txBody>
      </p:sp>
      <p:sp>
        <p:nvSpPr>
          <p:cNvPr id="3" name="Content Placeholder 2"/>
          <p:cNvSpPr>
            <a:spLocks noGrp="1"/>
          </p:cNvSpPr>
          <p:nvPr>
            <p:ph idx="1"/>
          </p:nvPr>
        </p:nvSpPr>
        <p:spPr/>
        <p:txBody>
          <a:bodyPr>
            <a:normAutofit/>
          </a:bodyPr>
          <a:lstStyle/>
          <a:p>
            <a:pPr algn="r" rtl="1"/>
            <a:r>
              <a:rPr lang="fa-IR" dirty="0" smtClean="0"/>
              <a:t>در یهودیان و یونان سخن هست که این ترجمه در انجیل ( </a:t>
            </a:r>
            <a:r>
              <a:rPr lang="en-US" dirty="0" err="1" smtClean="0"/>
              <a:t>nephesh</a:t>
            </a:r>
            <a:r>
              <a:rPr lang="en-US" dirty="0" smtClean="0"/>
              <a:t> </a:t>
            </a:r>
            <a:r>
              <a:rPr lang="fa-IR" dirty="0" smtClean="0"/>
              <a:t>و</a:t>
            </a:r>
            <a:r>
              <a:rPr lang="en-US" dirty="0" smtClean="0"/>
              <a:t> </a:t>
            </a:r>
            <a:r>
              <a:rPr lang="en-US" dirty="0" err="1" smtClean="0"/>
              <a:t>psuch</a:t>
            </a:r>
            <a:r>
              <a:rPr lang="fa-IR" dirty="0" smtClean="0"/>
              <a:t> به ترتیب) چنانکه هست ترجمه در پیروی سرسره:</a:t>
            </a:r>
          </a:p>
          <a:p>
            <a:pPr algn="r" rtl="1"/>
            <a:r>
              <a:rPr lang="fa-IR" dirty="0" smtClean="0"/>
              <a:t>بدن، نفس کشیدن، خلق، قلب، فکر، شخص، خودش، زندگی.</a:t>
            </a:r>
          </a:p>
          <a:p>
            <a:pPr algn="r" rtl="1"/>
            <a:r>
              <a:rPr lang="fa-IR" dirty="0" smtClean="0"/>
              <a:t>بنابراین رمح فرستاده به شخص ، بدن یا نفس خود. مشهوریت نگه داشته روح مان (</a:t>
            </a:r>
            <a:r>
              <a:rPr lang="en-US" dirty="0" err="1" smtClean="0"/>
              <a:t>s.o.s</a:t>
            </a:r>
            <a:r>
              <a:rPr lang="fa-IR" dirty="0" smtClean="0"/>
              <a:t>) شفاف تر ساخته راه « نگه داشته ما را به واسطه مرگ» ! روح است از این رو شما، یا مجموع از همه چیزی که آنجا ساخته در بالا شخص.</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آفرینش انسان</a:t>
            </a:r>
            <a:endParaRPr lang="en-GB" dirty="0"/>
          </a:p>
        </p:txBody>
      </p:sp>
      <p:sp>
        <p:nvSpPr>
          <p:cNvPr id="3" name="Content Placeholder 2"/>
          <p:cNvSpPr>
            <a:spLocks noGrp="1"/>
          </p:cNvSpPr>
          <p:nvPr>
            <p:ph idx="1"/>
          </p:nvPr>
        </p:nvSpPr>
        <p:spPr/>
        <p:txBody>
          <a:bodyPr/>
          <a:lstStyle/>
          <a:p>
            <a:pPr algn="r" rtl="1"/>
            <a:r>
              <a:rPr lang="fa-IR" dirty="0" smtClean="0"/>
              <a:t>حیوانات را خداوند هر کدام خلق کرده هست فراخوانده زندگی جانور... همه موجودات زندگی می کنند آنجا حرکت می کنند(</a:t>
            </a:r>
            <a:r>
              <a:rPr lang="en-US" dirty="0" smtClean="0"/>
              <a:t>gen 1:20:21</a:t>
            </a:r>
            <a:r>
              <a:rPr lang="fa-IR" dirty="0" smtClean="0"/>
              <a:t>) یهودیان در ترجمه هایشان گفته اند « خلق شده» و موجودات زندگی این است»</a:t>
            </a:r>
            <a:r>
              <a:rPr lang="en-US" dirty="0" err="1" smtClean="0"/>
              <a:t>nephesh</a:t>
            </a:r>
            <a:r>
              <a:rPr lang="fa-IR" dirty="0" smtClean="0"/>
              <a:t>» هر کدام است چنانکه ترجمه هایشان دوباره برای مثالهایی در </a:t>
            </a:r>
            <a:r>
              <a:rPr lang="en-US" dirty="0" smtClean="0"/>
              <a:t>gen 2:7…</a:t>
            </a:r>
            <a:r>
              <a:rPr lang="fa-IR" dirty="0" smtClean="0"/>
              <a:t> و انسان امد فقط از حیوانات چنانکه روح یا زندگی وجود دارد.</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 انسان همانند حیوان می میرد</a:t>
            </a:r>
            <a:endParaRPr lang="en-GB" dirty="0"/>
          </a:p>
        </p:txBody>
      </p:sp>
      <p:sp>
        <p:nvSpPr>
          <p:cNvPr id="3" name="Content Placeholder 2"/>
          <p:cNvSpPr>
            <a:spLocks noGrp="1"/>
          </p:cNvSpPr>
          <p:nvPr>
            <p:ph idx="1"/>
          </p:nvPr>
        </p:nvSpPr>
        <p:spPr/>
        <p:txBody>
          <a:bodyPr>
            <a:normAutofit fontScale="92500"/>
          </a:bodyPr>
          <a:lstStyle/>
          <a:p>
            <a:pPr algn="r" rtl="1"/>
            <a:r>
              <a:rPr lang="fa-IR" dirty="0" smtClean="0"/>
              <a:t>چه اتفاقی افتاد برای پسرش از انسان چنانکه اتفاقهایی از چهارپایان :</a:t>
            </a:r>
            <a:r>
              <a:rPr lang="fa-IR" dirty="0"/>
              <a:t> </a:t>
            </a:r>
            <a:r>
              <a:rPr lang="fa-IR" dirty="0" smtClean="0"/>
              <a:t>اولین موجودی که در رسیدن با آنها :(یادداشت دو برابر اهمیت): چنانکه اولین مرگ ، چنانکه دیگر مرگها....انسان نبود پیشرفته تر از چهارپایان.همه( مثالها- انسان و حیوان) رفته بود به ائلین مکان ( رشد کرده بود) همه برایمان است از خاک و به خاک همه برمی گردیم (</a:t>
            </a:r>
            <a:r>
              <a:rPr lang="en-US" dirty="0" err="1" smtClean="0"/>
              <a:t>ecc</a:t>
            </a:r>
            <a:r>
              <a:rPr lang="en-US" dirty="0" smtClean="0"/>
              <a:t> 3:19:20</a:t>
            </a:r>
            <a:r>
              <a:rPr lang="fa-IR" dirty="0" smtClean="0"/>
              <a:t>) نوشته شده از دعاها انجا خداوند توانسته کمک کند به ( انسان) شاید ببیند آنها آنجا برای خودشان خواهند شبسیه چهار پایان(</a:t>
            </a:r>
            <a:r>
              <a:rPr lang="en-US" dirty="0" err="1" smtClean="0"/>
              <a:t>ecc</a:t>
            </a:r>
            <a:r>
              <a:rPr lang="en-US" dirty="0" smtClean="0"/>
              <a:t> 3:18</a:t>
            </a:r>
            <a:r>
              <a:rPr lang="fa-IR" dirty="0" smtClean="0"/>
              <a:t>)</a:t>
            </a:r>
          </a:p>
          <a:p>
            <a:pPr algn="r" rtl="1"/>
            <a:r>
              <a:rPr lang="fa-IR" dirty="0" smtClean="0"/>
              <a:t>د ر</a:t>
            </a:r>
            <a:r>
              <a:rPr lang="en-US" dirty="0" err="1" smtClean="0"/>
              <a:t>n.i.v</a:t>
            </a:r>
            <a:r>
              <a:rPr lang="fa-IR" dirty="0" smtClean="0"/>
              <a:t> ترجمه هایشان از </a:t>
            </a:r>
            <a:r>
              <a:rPr lang="en-US" dirty="0" err="1" smtClean="0"/>
              <a:t>ecc</a:t>
            </a:r>
            <a:r>
              <a:rPr lang="en-US" dirty="0" smtClean="0"/>
              <a:t> 3:18</a:t>
            </a:r>
            <a:r>
              <a:rPr lang="fa-IR" dirty="0" smtClean="0"/>
              <a:t> گفته شده که خداوند « امتحان» کرده انسان بواسطه اش گرفته دیده او در آنجا بود فقط حیوان : مثالها. آنان کسانی بودند متواضع به اندازه ای  و او برگشت به مردم خواهد تحقق دهد برگشتش را به آنجا اما آنان کسانی نبودند که خواهان شکست اینجا « امتحان»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روح میمیرد (1)</a:t>
            </a:r>
            <a:endParaRPr lang="en-GB" dirty="0"/>
          </a:p>
        </p:txBody>
      </p:sp>
      <p:sp>
        <p:nvSpPr>
          <p:cNvPr id="3" name="Content Placeholder 2"/>
          <p:cNvSpPr>
            <a:spLocks noGrp="1"/>
          </p:cNvSpPr>
          <p:nvPr>
            <p:ph idx="1"/>
          </p:nvPr>
        </p:nvSpPr>
        <p:spPr/>
        <p:txBody>
          <a:bodyPr>
            <a:normAutofit/>
          </a:bodyPr>
          <a:lstStyle/>
          <a:p>
            <a:pPr algn="r" rtl="1"/>
            <a:r>
              <a:rPr lang="fa-IR" dirty="0" smtClean="0"/>
              <a:t>652داز 754 زمانی که یهودیان </a:t>
            </a:r>
            <a:r>
              <a:rPr lang="en-US" dirty="0" err="1" smtClean="0"/>
              <a:t>nephesh</a:t>
            </a:r>
            <a:r>
              <a:rPr lang="fa-IR" dirty="0"/>
              <a:t> </a:t>
            </a:r>
            <a:r>
              <a:rPr lang="fa-IR" dirty="0" smtClean="0"/>
              <a:t>اتفاقات این است که استفاده شده درباره روح یا مخلوق مردنی.</a:t>
            </a:r>
          </a:p>
          <a:p>
            <a:pPr algn="r" rtl="1"/>
            <a:r>
              <a:rPr lang="fa-IR" dirty="0" smtClean="0"/>
              <a:t>روح است کسی که از گناه میمیرد </a:t>
            </a:r>
            <a:r>
              <a:rPr lang="en-US" dirty="0" err="1" smtClean="0"/>
              <a:t>ez</a:t>
            </a:r>
            <a:r>
              <a:rPr lang="en-US" dirty="0" smtClean="0"/>
              <a:t> 18:4</a:t>
            </a:r>
          </a:p>
          <a:p>
            <a:pPr algn="r" rtl="1"/>
            <a:r>
              <a:rPr lang="fa-IR" dirty="0" smtClean="0"/>
              <a:t>خداوند توانسته ویران کند روح (</a:t>
            </a:r>
            <a:r>
              <a:rPr lang="en-US" dirty="0" err="1" smtClean="0"/>
              <a:t>mt</a:t>
            </a:r>
            <a:r>
              <a:rPr lang="en-US" dirty="0" smtClean="0"/>
              <a:t> 10:28</a:t>
            </a:r>
            <a:r>
              <a:rPr lang="fa-IR" dirty="0" smtClean="0"/>
              <a:t>) دیگر معناها از روح هستند ویرانی. </a:t>
            </a:r>
            <a:r>
              <a:rPr lang="en-US" dirty="0" err="1" smtClean="0"/>
              <a:t>Ez</a:t>
            </a:r>
            <a:r>
              <a:rPr lang="en-US" dirty="0" smtClean="0"/>
              <a:t> 22:27</a:t>
            </a:r>
            <a:r>
              <a:rPr lang="fa-IR" dirty="0" smtClean="0"/>
              <a:t>( مردم=</a:t>
            </a:r>
            <a:r>
              <a:rPr lang="en-US" dirty="0" err="1" smtClean="0"/>
              <a:t>nephesh</a:t>
            </a:r>
            <a:r>
              <a:rPr lang="fa-IR" dirty="0" smtClean="0"/>
              <a:t>) آنجا بودند داخل شهری از هزور بودند مردند بواسطه  شمشیر (</a:t>
            </a:r>
            <a:r>
              <a:rPr lang="en-US" dirty="0" smtClean="0"/>
              <a:t>josh 11:11cf.josh 10:30-39</a:t>
            </a:r>
            <a:r>
              <a:rPr lang="fa-IR" dirty="0" smtClean="0"/>
              <a:t>)</a:t>
            </a:r>
          </a:p>
          <a:p>
            <a:pPr algn="r" rtl="1"/>
            <a:r>
              <a:rPr lang="fa-IR" dirty="0" smtClean="0"/>
              <a:t>همیشه زندگی کردند این مخلوقات (</a:t>
            </a:r>
            <a:r>
              <a:rPr lang="en-US" dirty="0" err="1" smtClean="0"/>
              <a:t>psuch</a:t>
            </a:r>
            <a:r>
              <a:rPr lang="fa-IR" dirty="0" smtClean="0"/>
              <a:t>) مردند(</a:t>
            </a:r>
            <a:r>
              <a:rPr lang="en-US" dirty="0" smtClean="0"/>
              <a:t>rev 16:3 cf.ps 78:50</a:t>
            </a:r>
            <a:r>
              <a:rPr lang="fa-IR" dirty="0" smtClean="0"/>
              <a:t>)</a:t>
            </a:r>
          </a:p>
          <a:p>
            <a:pPr algn="r" rtl="1"/>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روح میمیرد (2)</a:t>
            </a:r>
            <a:endParaRPr lang="en-GB" dirty="0"/>
          </a:p>
        </p:txBody>
      </p:sp>
      <p:sp>
        <p:nvSpPr>
          <p:cNvPr id="3" name="Content Placeholder 2"/>
          <p:cNvSpPr>
            <a:spLocks noGrp="1"/>
          </p:cNvSpPr>
          <p:nvPr>
            <p:ph idx="1"/>
          </p:nvPr>
        </p:nvSpPr>
        <p:spPr/>
        <p:txBody>
          <a:bodyPr/>
          <a:lstStyle/>
          <a:p>
            <a:pPr algn="r" rtl="1"/>
            <a:r>
              <a:rPr lang="fa-IR" dirty="0" smtClean="0"/>
              <a:t>و خون است از زندگی (</a:t>
            </a:r>
            <a:r>
              <a:rPr lang="en-US" dirty="0" err="1" smtClean="0"/>
              <a:t>nephesh</a:t>
            </a:r>
            <a:r>
              <a:rPr lang="fa-IR" dirty="0" smtClean="0"/>
              <a:t>) از ... (</a:t>
            </a:r>
            <a:r>
              <a:rPr lang="en-US" dirty="0" err="1" smtClean="0"/>
              <a:t>jer</a:t>
            </a:r>
            <a:r>
              <a:rPr lang="en-US" dirty="0" smtClean="0"/>
              <a:t> 2:34</a:t>
            </a:r>
            <a:r>
              <a:rPr lang="fa-IR" dirty="0" smtClean="0"/>
              <a:t>)</a:t>
            </a:r>
          </a:p>
          <a:p>
            <a:pPr algn="r" rtl="1"/>
            <a:r>
              <a:rPr lang="fa-IR" dirty="0" smtClean="0"/>
              <a:t>اگر انسان (</a:t>
            </a:r>
            <a:r>
              <a:rPr lang="en-US" dirty="0" err="1" smtClean="0"/>
              <a:t>nephesh</a:t>
            </a:r>
            <a:r>
              <a:rPr lang="fa-IR" dirty="0" smtClean="0"/>
              <a:t>) گناهانش در دادرسی ... بر پیمان... اگر ا. نبود گفته این /// اگر ا.(</a:t>
            </a:r>
            <a:r>
              <a:rPr lang="en-US" dirty="0" err="1" smtClean="0"/>
              <a:t>nephesh</a:t>
            </a:r>
            <a:r>
              <a:rPr lang="fa-IR" dirty="0" smtClean="0"/>
              <a:t>) لمس کرده انسان و ناپاکی را اگر یک شخص (</a:t>
            </a:r>
            <a:r>
              <a:rPr lang="en-US" dirty="0" err="1" smtClean="0"/>
              <a:t>nephesh</a:t>
            </a:r>
            <a:r>
              <a:rPr lang="fa-IR" dirty="0" smtClean="0"/>
              <a:t>) سوگند خورده ، گفته هایی از بی فکری به همراه لب های او(</a:t>
            </a:r>
            <a:r>
              <a:rPr lang="en-US" dirty="0" smtClean="0"/>
              <a:t>lev 5:1:4</a:t>
            </a:r>
            <a:r>
              <a:rPr lang="fa-IR" dirty="0" smtClean="0"/>
              <a: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raveyard_07"/>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2056" name="Rectangle 8"/>
          <p:cNvSpPr>
            <a:spLocks noChangeArrowheads="1"/>
          </p:cNvSpPr>
          <p:nvPr/>
        </p:nvSpPr>
        <p:spPr bwMode="auto">
          <a:xfrm>
            <a:off x="409575" y="5486400"/>
            <a:ext cx="8324850" cy="1190625"/>
          </a:xfrm>
          <a:prstGeom prst="rect">
            <a:avLst/>
          </a:prstGeom>
          <a:noFill/>
          <a:ln w="9525">
            <a:noFill/>
            <a:miter lim="800000"/>
            <a:headEnd/>
            <a:tailEnd/>
          </a:ln>
          <a:effectLst/>
        </p:spPr>
        <p:txBody>
          <a:bodyPr>
            <a:spAutoFit/>
          </a:bodyPr>
          <a:lstStyle/>
          <a:p>
            <a:pPr algn="ctr"/>
            <a:r>
              <a:rPr lang="en-US" altLang="ko-KR" sz="3600" i="1" dirty="0" smtClean="0">
                <a:solidFill>
                  <a:schemeClr val="bg1"/>
                </a:solidFill>
                <a:latin typeface="Times New Roman" pitchFamily="18" charset="0"/>
              </a:rPr>
              <a:t>“</a:t>
            </a:r>
            <a:r>
              <a:rPr lang="fa-IR" altLang="ko-KR" sz="3600" i="1" dirty="0" smtClean="0">
                <a:solidFill>
                  <a:schemeClr val="bg1"/>
                </a:solidFill>
                <a:latin typeface="Times New Roman" pitchFamily="18" charset="0"/>
              </a:rPr>
              <a:t>و این روح گناهکار باید بمیرد</a:t>
            </a:r>
            <a:r>
              <a:rPr lang="en-US" altLang="ko-KR" sz="3600" i="1" dirty="0" smtClean="0">
                <a:solidFill>
                  <a:schemeClr val="bg1"/>
                </a:solidFill>
                <a:latin typeface="Times New Roman" pitchFamily="18" charset="0"/>
              </a:rPr>
              <a:t>.”</a:t>
            </a:r>
            <a:endParaRPr lang="en-US" altLang="ko-KR" sz="3600" i="1" dirty="0">
              <a:solidFill>
                <a:schemeClr val="bg1"/>
              </a:solidFill>
              <a:latin typeface="Times New Roman" pitchFamily="18" charset="0"/>
            </a:endParaRPr>
          </a:p>
          <a:p>
            <a:pPr algn="ctr"/>
            <a:r>
              <a:rPr lang="en-US" altLang="ko-KR" sz="2800" dirty="0" err="1">
                <a:solidFill>
                  <a:schemeClr val="bg2"/>
                </a:solidFill>
                <a:latin typeface="Times New Roman" pitchFamily="18" charset="0"/>
              </a:rPr>
              <a:t>Eze</a:t>
            </a:r>
            <a:r>
              <a:rPr lang="en-US" altLang="ko-KR" sz="2800" dirty="0">
                <a:solidFill>
                  <a:schemeClr val="bg2"/>
                </a:solidFill>
                <a:latin typeface="Times New Roman" pitchFamily="18" charset="0"/>
              </a:rPr>
              <a:t> 18:20</a:t>
            </a:r>
            <a:r>
              <a:rPr lang="en-US" altLang="ko-KR" sz="3600" dirty="0">
                <a:solidFill>
                  <a:schemeClr val="bg1"/>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80928"/>
            <a:ext cx="8305800" cy="1143000"/>
          </a:xfrm>
        </p:spPr>
        <p:txBody>
          <a:bodyPr>
            <a:normAutofit fontScale="90000"/>
          </a:bodyPr>
          <a:lstStyle/>
          <a:p>
            <a:pPr algn="ctr"/>
            <a:r>
              <a:rPr lang="fa-IR" dirty="0" smtClean="0"/>
              <a:t>4.3- روح</a:t>
            </a:r>
            <a:r>
              <a:rPr lang="en-GB" dirty="0"/>
              <a:t/>
            </a:r>
            <a:br>
              <a:rPr lang="en-GB" dirty="0"/>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معنی درستی از روح</a:t>
            </a:r>
            <a:endParaRPr lang="en-GB" dirty="0"/>
          </a:p>
        </p:txBody>
      </p:sp>
      <p:sp>
        <p:nvSpPr>
          <p:cNvPr id="3" name="Content Placeholder 2"/>
          <p:cNvSpPr>
            <a:spLocks noGrp="1"/>
          </p:cNvSpPr>
          <p:nvPr>
            <p:ph idx="1"/>
          </p:nvPr>
        </p:nvSpPr>
        <p:spPr/>
        <p:txBody>
          <a:bodyPr/>
          <a:lstStyle/>
          <a:p>
            <a:pPr algn="r" rtl="1"/>
            <a:r>
              <a:rPr lang="fa-IR" dirty="0" smtClean="0"/>
              <a:t>در یهودیان یونان گفته شده که روح( </a:t>
            </a:r>
            <a:r>
              <a:rPr lang="en-US" dirty="0" err="1" smtClean="0"/>
              <a:t>ruach</a:t>
            </a:r>
            <a:r>
              <a:rPr lang="en-US" dirty="0" smtClean="0"/>
              <a:t> and </a:t>
            </a:r>
            <a:r>
              <a:rPr lang="en-US" dirty="0" err="1" smtClean="0"/>
              <a:t>pneuma</a:t>
            </a:r>
            <a:r>
              <a:rPr lang="en-US" dirty="0" smtClean="0"/>
              <a:t> </a:t>
            </a:r>
            <a:r>
              <a:rPr lang="fa-IR" dirty="0" smtClean="0"/>
              <a:t>به ترتیب)</a:t>
            </a:r>
            <a:r>
              <a:rPr lang="en-GB" dirty="0" smtClean="0"/>
              <a:t> </a:t>
            </a:r>
            <a:r>
              <a:rPr lang="fa-IR" dirty="0" smtClean="0"/>
              <a:t>هست و پیروی شده این راه</a:t>
            </a:r>
            <a:endParaRPr lang="en-GB" dirty="0" smtClean="0"/>
          </a:p>
          <a:p>
            <a:pPr>
              <a:buNone/>
            </a:pPr>
            <a:r>
              <a:rPr lang="en-GB" i="1" dirty="0" smtClean="0"/>
              <a:t>     </a:t>
            </a:r>
          </a:p>
          <a:p>
            <a:pPr algn="ctr">
              <a:buNone/>
            </a:pPr>
            <a:r>
              <a:rPr lang="en-GB" i="1" dirty="0" smtClean="0"/>
              <a:t>     </a:t>
            </a:r>
            <a:r>
              <a:rPr lang="fa-IR" i="1" dirty="0" smtClean="0"/>
              <a:t>زندگی، روح، فکر، باد، نفس</a:t>
            </a:r>
            <a:endParaRPr lang="en-GB"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نیروی روح از زندگی</a:t>
            </a:r>
            <a:endParaRPr lang="en-GB" dirty="0"/>
          </a:p>
        </p:txBody>
      </p:sp>
      <p:sp>
        <p:nvSpPr>
          <p:cNvPr id="3" name="Content Placeholder 2"/>
          <p:cNvSpPr>
            <a:spLocks noGrp="1"/>
          </p:cNvSpPr>
          <p:nvPr>
            <p:ph idx="1"/>
          </p:nvPr>
        </p:nvSpPr>
        <p:spPr/>
        <p:txBody>
          <a:bodyPr/>
          <a:lstStyle/>
          <a:p>
            <a:pPr algn="r" rtl="1"/>
            <a:r>
              <a:rPr lang="fa-IR" dirty="0" smtClean="0"/>
              <a:t>بدن خارج از روح مرده است(</a:t>
            </a:r>
            <a:r>
              <a:rPr lang="en-US" dirty="0" err="1" smtClean="0"/>
              <a:t>ja,es</a:t>
            </a:r>
            <a:r>
              <a:rPr lang="en-US" dirty="0" smtClean="0"/>
              <a:t> 2:26</a:t>
            </a:r>
            <a:r>
              <a:rPr lang="fa-IR" dirty="0" smtClean="0"/>
              <a:t>)</a:t>
            </a:r>
          </a:p>
          <a:p>
            <a:pPr algn="r" rtl="1"/>
            <a:r>
              <a:rPr lang="fa-IR" dirty="0" smtClean="0"/>
              <a:t>خداوند نفسش را به درون (سوراخ بینی انسانها) و نفس(روح) از زندگی و انسان امد و شروع کرد زندگی. (</a:t>
            </a:r>
            <a:r>
              <a:rPr lang="en-US" dirty="0" smtClean="0"/>
              <a:t>gen 2:7</a:t>
            </a:r>
            <a:r>
              <a:rPr lang="fa-IR" dirty="0" smtClean="0"/>
              <a:t>) ایوب سخن گفته از» هستی» درون سوراخ بینی من (</a:t>
            </a:r>
            <a:r>
              <a:rPr lang="en-US" dirty="0" smtClean="0"/>
              <a:t>job 27:3 cf.is 2:22</a:t>
            </a:r>
            <a:r>
              <a:rPr lang="fa-IR" dirty="0" smtClean="0"/>
              <a:t>) روح خداوند از زندگی خارج از ما است به صورتی که گرفته از ما نفس، و باقی مانده به صورت طولانی در بدن شما است زنده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روح می میرد 1</a:t>
            </a:r>
            <a:endParaRPr lang="en-GB" dirty="0"/>
          </a:p>
        </p:txBody>
      </p:sp>
      <p:sp>
        <p:nvSpPr>
          <p:cNvPr id="3" name="Content Placeholder 2"/>
          <p:cNvSpPr>
            <a:spLocks noGrp="1"/>
          </p:cNvSpPr>
          <p:nvPr>
            <p:ph idx="1"/>
          </p:nvPr>
        </p:nvSpPr>
        <p:spPr/>
        <p:txBody>
          <a:bodyPr/>
          <a:lstStyle/>
          <a:p>
            <a:pPr algn="r" rtl="1"/>
            <a:r>
              <a:rPr lang="fa-IR" dirty="0" smtClean="0"/>
              <a:t>وقتی که خداوند روح و پس گرفت از هر چیزی این بیدرنگ نابود می شود- روح است نیروی زندگی . اگر خداوند گرد آورده خودش او روح و او نفسش، همه جسم می تواند بمیرد بیدرنگ، و انسان خواهد بر گشت به خاک. اگر شما درست فهمیدید شنیده این (</a:t>
            </a:r>
            <a:r>
              <a:rPr lang="en-US" dirty="0" smtClean="0"/>
              <a:t>job 34:14-16</a:t>
            </a:r>
            <a:r>
              <a:rPr lang="fa-IR" dirty="0" smtClean="0"/>
              <a:t>)</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روح میمیرد 2</a:t>
            </a:r>
            <a:endParaRPr lang="en-GB" dirty="0"/>
          </a:p>
        </p:txBody>
      </p:sp>
      <p:sp>
        <p:nvSpPr>
          <p:cNvPr id="3" name="Content Placeholder 2"/>
          <p:cNvSpPr>
            <a:spLocks noGrp="1"/>
          </p:cNvSpPr>
          <p:nvPr>
            <p:ph idx="1"/>
          </p:nvPr>
        </p:nvSpPr>
        <p:spPr/>
        <p:txBody>
          <a:bodyPr>
            <a:normAutofit/>
          </a:bodyPr>
          <a:lstStyle/>
          <a:p>
            <a:pPr algn="r" rtl="1"/>
            <a:r>
              <a:rPr lang="en-US" dirty="0" smtClean="0"/>
              <a:t>Ps. 146:3-5 </a:t>
            </a:r>
            <a:r>
              <a:rPr lang="fa-IR" dirty="0" smtClean="0"/>
              <a:t> نخواهد بر شما تحمیل کند اعتماد در ولیعهد ، نه این و نه آن پسر از انسان و در کسی که آنجا کمک نخواهد. او روحش راهی شدن ، او بر خواهد گشت او به زمین( از خاک هر یک از ما شاخته شده ایم) د رانجا بسیاری روز او نقشه مردن. خوشحال است او کسی که خداوند از یعقوب برای او کمک کرد. </a:t>
            </a:r>
          </a:p>
          <a:p>
            <a:pPr algn="r" rtl="1"/>
            <a:r>
              <a:rPr lang="fa-IR" dirty="0" smtClean="0"/>
              <a:t>به طرف مرگ ف از خاک بر خواهد گشت به زمین چنانکه این بود و روح خواهد بر خواهد گشت کسی که داده بود این (</a:t>
            </a:r>
            <a:r>
              <a:rPr lang="en-US" dirty="0" err="1" smtClean="0"/>
              <a:t>ecc</a:t>
            </a:r>
            <a:r>
              <a:rPr lang="en-US" dirty="0" smtClean="0"/>
              <a:t> 12:7</a:t>
            </a:r>
            <a:r>
              <a:rPr lang="fa-IR" dirty="0" smtClean="0"/>
              <a:t>)</a:t>
            </a:r>
          </a:p>
          <a:p>
            <a:pPr algn="r" rtl="1"/>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انسان چنانکه همانند حیوانات می میرد 1</a:t>
            </a:r>
            <a:endParaRPr lang="en-GB" dirty="0"/>
          </a:p>
        </p:txBody>
      </p:sp>
      <p:sp>
        <p:nvSpPr>
          <p:cNvPr id="3" name="Content Placeholder 2"/>
          <p:cNvSpPr>
            <a:spLocks noGrp="1"/>
          </p:cNvSpPr>
          <p:nvPr>
            <p:ph idx="1"/>
          </p:nvPr>
        </p:nvSpPr>
        <p:spPr/>
        <p:txBody>
          <a:bodyPr>
            <a:normAutofit/>
          </a:bodyPr>
          <a:lstStyle/>
          <a:p>
            <a:pPr algn="r" rtl="1"/>
            <a:r>
              <a:rPr lang="fa-IR" dirty="0" smtClean="0"/>
              <a:t>انسان و حیوان دارند مقداری روح، یا نیروی زندگی ، ئدرونشان آیا اتفاقی که پسر از انسان همچون اتفاقی از چهارپایان، اولین چیزی در رسیدن خودشانف چنانکه اولین مرگ همچون مرگ دیگران . یقینا همه آنها هستند اولین( مثالها مقداری) نفس(روح) انسان بوده پیشرفته ت از چهارپایان(</a:t>
            </a:r>
            <a:r>
              <a:rPr lang="en-US" dirty="0" err="1" smtClean="0"/>
              <a:t>ecc</a:t>
            </a:r>
            <a:r>
              <a:rPr lang="en-US" dirty="0" smtClean="0"/>
              <a:t> 3:19</a:t>
            </a:r>
            <a:r>
              <a:rPr lang="fa-IR" dirty="0" smtClean="0"/>
              <a:t>)</a:t>
            </a:r>
          </a:p>
          <a:p>
            <a:pPr algn="r" rtl="1"/>
            <a:r>
              <a:rPr lang="fa-IR" dirty="0" smtClean="0"/>
              <a:t>آنجا این نه قابل تشخیص و جدا کننده در میان جایی که روح از انسان و حیوان  خارج می شه (</a:t>
            </a:r>
            <a:r>
              <a:rPr lang="en-US" dirty="0" err="1" smtClean="0"/>
              <a:t>ecc</a:t>
            </a:r>
            <a:r>
              <a:rPr lang="en-US" dirty="0" smtClean="0"/>
              <a:t> 3:21</a:t>
            </a:r>
            <a:r>
              <a:rPr lang="fa-IR" dirty="0" smtClean="0"/>
              <a: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 انسان همانند حیوان میمیرد</a:t>
            </a:r>
            <a:endParaRPr lang="en-GB" dirty="0"/>
          </a:p>
        </p:txBody>
      </p:sp>
      <p:sp>
        <p:nvSpPr>
          <p:cNvPr id="3" name="Content Placeholder 2"/>
          <p:cNvSpPr>
            <a:spLocks noGrp="1"/>
          </p:cNvSpPr>
          <p:nvPr>
            <p:ph idx="1"/>
          </p:nvPr>
        </p:nvSpPr>
        <p:spPr/>
        <p:txBody>
          <a:bodyPr/>
          <a:lstStyle/>
          <a:p>
            <a:pPr algn="r" rtl="1"/>
            <a:r>
              <a:rPr lang="fa-IR" dirty="0" smtClean="0"/>
              <a:t>هر دوی انسان و حیوان هر دو کسانی که بود روح زندگی انها بواسطه خداوند (</a:t>
            </a:r>
            <a:r>
              <a:rPr lang="en-US" dirty="0" smtClean="0"/>
              <a:t>gen 2:7-7:15</a:t>
            </a:r>
            <a:r>
              <a:rPr lang="fa-IR" dirty="0" smtClean="0"/>
              <a:t>) خراب بود. به همراه مقداری کمی مرگ از سیل، همه جسم ها مردند آنها حرکت کردند به سمت آسمان،: پرندگان و گله گاوها و بسیاری خزندگان موجوداتی که آنجا خزندگان در هوا و بسیاری از انسانها همه مال او در سوراخ بینی بود نفس از روح زندگی...مردند...همه زندگیشان موجودات خراب شده بود (</a:t>
            </a:r>
            <a:r>
              <a:rPr lang="en-US" dirty="0" smtClean="0"/>
              <a:t>gen 7:21-23</a:t>
            </a:r>
            <a:r>
              <a:rPr lang="fa-IR" dirty="0" smtClean="0"/>
              <a: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48880"/>
            <a:ext cx="8305800" cy="1143000"/>
          </a:xfrm>
        </p:spPr>
        <p:txBody>
          <a:bodyPr/>
          <a:lstStyle/>
          <a:p>
            <a:pPr algn="ctr"/>
            <a:r>
              <a:rPr lang="fa-IR" dirty="0" smtClean="0"/>
              <a:t>4.4- مرگ است غیر معقول </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مرگ است  نا خودآگاه 1</a:t>
            </a:r>
            <a:endParaRPr lang="en-GB" dirty="0"/>
          </a:p>
        </p:txBody>
      </p:sp>
      <p:sp>
        <p:nvSpPr>
          <p:cNvPr id="3" name="Content Placeholder 2"/>
          <p:cNvSpPr>
            <a:spLocks noGrp="1"/>
          </p:cNvSpPr>
          <p:nvPr>
            <p:ph idx="1"/>
          </p:nvPr>
        </p:nvSpPr>
        <p:spPr/>
        <p:txBody>
          <a:bodyPr>
            <a:normAutofit/>
          </a:bodyPr>
          <a:lstStyle/>
          <a:p>
            <a:pPr algn="r" rtl="1"/>
            <a:r>
              <a:rPr lang="fa-IR" dirty="0" smtClean="0"/>
              <a:t>(انسانها) روح(شسکستن</a:t>
            </a:r>
            <a:r>
              <a:rPr lang="en-US" dirty="0" err="1" smtClean="0"/>
              <a:t>k.l.v</a:t>
            </a:r>
            <a:r>
              <a:rPr lang="fa-IR" dirty="0" smtClean="0"/>
              <a:t>) راهی شدن ، او برگشت به زمین در انجا بسیاری از روز (لحظه) او راه مرگ(</a:t>
            </a:r>
            <a:r>
              <a:rPr lang="en-US" dirty="0" err="1" smtClean="0"/>
              <a:t>ps</a:t>
            </a:r>
            <a:r>
              <a:rPr lang="en-US" dirty="0" smtClean="0"/>
              <a:t> 146:4</a:t>
            </a:r>
            <a:r>
              <a:rPr lang="fa-IR" dirty="0" smtClean="0"/>
              <a:t>)</a:t>
            </a:r>
          </a:p>
          <a:p>
            <a:pPr algn="r" rtl="1"/>
            <a:r>
              <a:rPr lang="fa-IR" dirty="0" smtClean="0"/>
              <a:t>و اکنون این چیزی نیست مرگ ... آنها کینه ، و آنها جسد است حالا مرگش (</a:t>
            </a:r>
            <a:r>
              <a:rPr lang="en-US" dirty="0" err="1" smtClean="0"/>
              <a:t>ecc</a:t>
            </a:r>
            <a:r>
              <a:rPr lang="en-US" dirty="0" smtClean="0"/>
              <a:t> 9:10</a:t>
            </a:r>
            <a:r>
              <a:rPr lang="fa-IR" dirty="0" smtClean="0"/>
              <a:t>) – نه فکر برای این با خبری.</a:t>
            </a:r>
          </a:p>
          <a:p>
            <a:pPr algn="r" rtl="1"/>
            <a:r>
              <a:rPr lang="fa-IR" dirty="0" smtClean="0"/>
              <a:t>یعقوب گفته آنجا روی مرگ او توانست همچنان در میان او بود (</a:t>
            </a:r>
            <a:r>
              <a:rPr lang="en-US" dirty="0" smtClean="0"/>
              <a:t>job 10:18-19</a:t>
            </a:r>
            <a:r>
              <a:rPr lang="fa-IR" dirty="0" smtClean="0"/>
              <a:t>) او شبیه مرگ همچون فراموشی، غیر معقول ترین و جمعا نداشتن از هستی هر یک از ما بود فبل از ما بود تولد</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مرگ است نا خود آگاه 2</a:t>
            </a:r>
            <a:endParaRPr lang="en-GB" dirty="0"/>
          </a:p>
        </p:txBody>
      </p:sp>
      <p:sp>
        <p:nvSpPr>
          <p:cNvPr id="3" name="Content Placeholder 2"/>
          <p:cNvSpPr>
            <a:spLocks noGrp="1"/>
          </p:cNvSpPr>
          <p:nvPr>
            <p:ph idx="1"/>
          </p:nvPr>
        </p:nvSpPr>
        <p:spPr/>
        <p:txBody>
          <a:bodyPr>
            <a:normAutofit/>
          </a:bodyPr>
          <a:lstStyle/>
          <a:p>
            <a:pPr algn="r" rtl="1"/>
            <a:r>
              <a:rPr lang="fa-IR" dirty="0" smtClean="0"/>
              <a:t>انسان میمیرد همچون حیوانات (</a:t>
            </a:r>
            <a:r>
              <a:rPr lang="en-US" dirty="0" err="1" smtClean="0"/>
              <a:t>ecc</a:t>
            </a:r>
            <a:r>
              <a:rPr lang="en-US" dirty="0" smtClean="0"/>
              <a:t> 3:19</a:t>
            </a:r>
            <a:r>
              <a:rPr lang="fa-IR" dirty="0" smtClean="0"/>
              <a:t>) اگر انسان از روی قصد بیشتر عمر کند و بمیرد مقداری بوده ف چنانکه باید آنها ف هنوز در میان کتاب مقدس و علم هست خاموشی درباره این</a:t>
            </a:r>
          </a:p>
          <a:p>
            <a:pPr algn="r" rtl="1"/>
            <a:r>
              <a:rPr lang="fa-IR" dirty="0" smtClean="0"/>
              <a:t>خداوند، بخاطر داشته انجا ما هستیم از خاک ، چنانکه از انسان ، او روزها هست بیشتر علف، و چنانکه گلی پژمرده چنانکه رشد کرده ... این است رفتن. و این است مکانی که بخاطر داشته این نه بیشتر (</a:t>
            </a:r>
            <a:r>
              <a:rPr lang="en-US" dirty="0" err="1" smtClean="0"/>
              <a:t>ps</a:t>
            </a:r>
            <a:r>
              <a:rPr lang="en-US" dirty="0" smtClean="0"/>
              <a:t> 103:14-16</a:t>
            </a:r>
            <a:r>
              <a:rPr lang="fa-IR" dirty="0" smtClean="0"/>
              <a:t>)</a:t>
            </a:r>
          </a:p>
          <a:p>
            <a:pPr algn="r" rtl="1"/>
            <a:r>
              <a:rPr lang="fa-IR" dirty="0" smtClean="0"/>
              <a:t>با ایمان حالا آنجا بعد از مرگ آنها توانسته ناتوان در ستایش و تجلیل دادن خداوند مشاهده انجا مرگ بود و حالتی از نا خود آگاهی- حزقیا (</a:t>
            </a:r>
            <a:r>
              <a:rPr lang="en-US" dirty="0" smtClean="0"/>
              <a:t>is 38:17-19</a:t>
            </a:r>
            <a:r>
              <a:rPr lang="fa-IR" dirty="0" smtClean="0"/>
              <a:t>داوود</a:t>
            </a:r>
            <a:r>
              <a:rPr lang="en-US" dirty="0" smtClean="0"/>
              <a:t> </a:t>
            </a:r>
            <a:r>
              <a:rPr lang="en-US" dirty="0" err="1" smtClean="0"/>
              <a:t>ps</a:t>
            </a:r>
            <a:r>
              <a:rPr lang="en-US" dirty="0" smtClean="0"/>
              <a:t> 6:4-5. 30:9. 39:13. 115:17</a:t>
            </a:r>
            <a:r>
              <a:rPr lang="fa-IR" dirty="0" smtClean="0"/>
              <a:t>)</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مرگ همانند خوابیدن</a:t>
            </a:r>
            <a:endParaRPr lang="en-GB" dirty="0"/>
          </a:p>
        </p:txBody>
      </p:sp>
      <p:sp>
        <p:nvSpPr>
          <p:cNvPr id="3" name="Content Placeholder 2"/>
          <p:cNvSpPr>
            <a:spLocks noGrp="1"/>
          </p:cNvSpPr>
          <p:nvPr>
            <p:ph idx="1"/>
          </p:nvPr>
        </p:nvSpPr>
        <p:spPr/>
        <p:txBody>
          <a:bodyPr>
            <a:normAutofit/>
          </a:bodyPr>
          <a:lstStyle/>
          <a:p>
            <a:pPr algn="r" rtl="1"/>
            <a:r>
              <a:rPr lang="en-US" dirty="0" smtClean="0"/>
              <a:t>Job 3:11-17</a:t>
            </a:r>
            <a:r>
              <a:rPr lang="fa-IR" dirty="0" smtClean="0"/>
              <a:t> چرا من از رحم میمیرم؟ چرا من روحم را از بالا می گیرم زمانی که از مادر متولد می شوم ؟... حالا برای من باید این دروغ پایین و سکوت . من باید بخوانم سپس من خواهم توانست استراحت کنم... انجا شرارت گرفتن برای آزار . آنجا پوشیده از استراحت .</a:t>
            </a:r>
          </a:p>
          <a:p>
            <a:pPr algn="r" rtl="1"/>
            <a:r>
              <a:rPr lang="fa-IR" dirty="0" smtClean="0"/>
              <a:t>(</a:t>
            </a:r>
            <a:r>
              <a:rPr lang="en-US" dirty="0" err="1" smtClean="0"/>
              <a:t>dan</a:t>
            </a:r>
            <a:r>
              <a:rPr lang="en-US" dirty="0" smtClean="0"/>
              <a:t> 12:2-13</a:t>
            </a:r>
            <a:r>
              <a:rPr lang="fa-IR" dirty="0" smtClean="0"/>
              <a:t>) مقداری از آنها کسانی که خوابیدن در خاک از زمین باید بلند شوند، مقداری جاودانی زندگی و مقداری شزم و جاودانگی تحقیر.. </a:t>
            </a:r>
            <a:r>
              <a:rPr lang="fa-IR" smtClean="0"/>
              <a:t>اما رفتن شما و تو راهی تا اینکه تمام بشه : برای شما باید استراحت ، و باید ایستاد در شما بسیاری از تمام شدن روزها.</a:t>
            </a:r>
            <a:endParaRPr lang="en-GB" dirty="0" smtClean="0"/>
          </a:p>
          <a:p>
            <a:endParaRPr lang="en-GB" dirty="0" smtClean="0"/>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دروغ اندیشه ها </a:t>
            </a:r>
            <a:endParaRPr lang="en-GB" dirty="0"/>
          </a:p>
        </p:txBody>
      </p:sp>
      <p:sp>
        <p:nvSpPr>
          <p:cNvPr id="3" name="Content Placeholder 2"/>
          <p:cNvSpPr>
            <a:spLocks noGrp="1"/>
          </p:cNvSpPr>
          <p:nvPr>
            <p:ph idx="1"/>
          </p:nvPr>
        </p:nvSpPr>
        <p:spPr/>
        <p:txBody>
          <a:bodyPr>
            <a:normAutofit/>
          </a:bodyPr>
          <a:lstStyle/>
          <a:p>
            <a:pPr algn="r" rtl="1"/>
            <a:r>
              <a:rPr lang="fa-IR" dirty="0" smtClean="0"/>
              <a:t>1- آن پاداش برای شما زندگی است گرفتن از مرگ بواسطه از شما زندگی ابدیتعیین شده در مکان خلق شده</a:t>
            </a:r>
          </a:p>
          <a:p>
            <a:pPr algn="r" rtl="1"/>
            <a:r>
              <a:rPr lang="fa-IR" dirty="0" smtClean="0"/>
              <a:t>2- ان جدایی بین نیکوکاری و شرارت اتفاق افتاده در مرگ</a:t>
            </a:r>
          </a:p>
          <a:p>
            <a:pPr algn="r" rtl="1"/>
            <a:r>
              <a:rPr lang="fa-IR" dirty="0" smtClean="0"/>
              <a:t>3- آن پاداش از نیکوکاری است به بهشت می روید</a:t>
            </a:r>
          </a:p>
          <a:p>
            <a:pPr algn="r" rtl="1"/>
            <a:r>
              <a:rPr lang="fa-IR" dirty="0" smtClean="0"/>
              <a:t>4- آن اگر هر کس بوده روح ابدی، سپس هر کس باید برود هر یک به بهشت یا جهنم </a:t>
            </a:r>
          </a:p>
          <a:p>
            <a:pPr algn="r" rtl="1"/>
            <a:r>
              <a:rPr lang="fa-IR" dirty="0" smtClean="0"/>
              <a:t>5- آن شرارت روحی که خواهد آمد در مکانی مجازات شود در جهنم </a:t>
            </a:r>
          </a:p>
          <a:p>
            <a:pPr algn="r" rtl="1"/>
            <a:r>
              <a:rPr lang="fa-IR" dirty="0" smtClean="0"/>
              <a:t>6- روح ابدی</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rahamPromises2.png"/>
          <p:cNvPicPr>
            <a:picLocks noGrp="1" noChangeAspect="1"/>
          </p:cNvPicPr>
          <p:nvPr>
            <p:ph type="pic" idx="4294967295"/>
          </p:nvPr>
        </p:nvPicPr>
        <p:blipFill>
          <a:blip r:embed="rId2" cstate="print"/>
          <a:srcRect l="5942" r="5942"/>
          <a:stretch>
            <a:fillRect/>
          </a:stretch>
        </p:blipFill>
        <p:spPr>
          <a:xfrm rot="1657950">
            <a:off x="2118599" y="1388061"/>
            <a:ext cx="4618037" cy="39306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4.1 طبیعتی از انسان</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4262" y="2924969"/>
            <a:ext cx="1895475" cy="240982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در هیج جای انجیل نگفته آن ما میرویم به یهشت وقتی که ما میمیریم هیچ یک این هر کس توصیف کرده مرگ در مرحله ای از رفتن به بهشت . این تدوین قدیمی شما رفته اید عالم اسفل زمانیکه شما بمیرید . جان رابینسون از پشم شرارت بر هستی کلیسا در جهان (</a:t>
            </a:r>
            <a:r>
              <a:rPr lang="en-US" dirty="0" err="1" smtClean="0"/>
              <a:t>harmondsworth</a:t>
            </a:r>
            <a:r>
              <a:rPr lang="en-US" dirty="0" smtClean="0"/>
              <a:t>, </a:t>
            </a:r>
            <a:r>
              <a:rPr lang="en-US" dirty="0" err="1" smtClean="0"/>
              <a:t>uk</a:t>
            </a:r>
            <a:r>
              <a:rPr lang="en-US" dirty="0" smtClean="0"/>
              <a:t>: penguin. 1960</a:t>
            </a:r>
            <a:r>
              <a:rPr lang="fa-IR" dirty="0" smtClean="0"/>
              <a:t>)</a:t>
            </a:r>
            <a:r>
              <a:rPr lang="en-US" dirty="0" smtClean="0"/>
              <a:t> p. 156</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raveyard-28-06-2006"/>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4103" name="Rectangle 7"/>
          <p:cNvSpPr>
            <a:spLocks noChangeArrowheads="1"/>
          </p:cNvSpPr>
          <p:nvPr/>
        </p:nvSpPr>
        <p:spPr bwMode="auto">
          <a:xfrm>
            <a:off x="4800600" y="4648200"/>
            <a:ext cx="4267200" cy="2123658"/>
          </a:xfrm>
          <a:prstGeom prst="rect">
            <a:avLst/>
          </a:prstGeom>
          <a:noFill/>
          <a:ln w="9525">
            <a:noFill/>
            <a:miter lim="800000"/>
            <a:headEnd/>
            <a:tailEnd/>
          </a:ln>
          <a:effectLst/>
        </p:spPr>
        <p:txBody>
          <a:bodyPr>
            <a:spAutoFit/>
          </a:bodyPr>
          <a:lstStyle/>
          <a:p>
            <a:pPr algn="r"/>
            <a:r>
              <a:rPr lang="fa-IR" altLang="ko-KR" sz="4400" i="1" dirty="0" smtClean="0">
                <a:effectLst>
                  <a:outerShdw blurRad="38100" dist="38100" dir="2700000" algn="tl">
                    <a:srgbClr val="C0C0C0"/>
                  </a:outerShdw>
                </a:effectLst>
                <a:latin typeface="Times New Roman" pitchFamily="18" charset="0"/>
              </a:rPr>
              <a:t>چنانکه این است برای شما مرگ؟ برای همیشه؟</a:t>
            </a:r>
            <a:endParaRPr lang="en-US" altLang="ko-KR" sz="3600" dirty="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305800" cy="938368"/>
          </a:xfrm>
        </p:spPr>
        <p:txBody>
          <a:bodyPr>
            <a:normAutofit fontScale="90000"/>
          </a:bodyPr>
          <a:lstStyle/>
          <a:p>
            <a:pPr algn="ctr"/>
            <a:r>
              <a:rPr lang="fa-IR" dirty="0" smtClean="0"/>
              <a:t>4.5- رستاخیزی</a:t>
            </a:r>
            <a:r>
              <a:rPr lang="en-GB" dirty="0"/>
              <a:t/>
            </a:r>
            <a:br>
              <a:rPr lang="en-GB" dirty="0"/>
            </a:br>
            <a:endParaRPr lang="en-GB" dirty="0"/>
          </a:p>
        </p:txBody>
      </p:sp>
      <p:pic>
        <p:nvPicPr>
          <p:cNvPr id="2050" name="Picture 2" descr="C:\Users\Dr. Roxana\Downloads\Paintings_Jolfa_Church_Resurr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91" y="2348880"/>
            <a:ext cx="6667500"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5" name="Picture 3" descr="tombstone2"/>
          <p:cNvPicPr>
            <a:picLocks noChangeAspect="1" noChangeArrowheads="1"/>
          </p:cNvPicPr>
          <p:nvPr/>
        </p:nvPicPr>
        <p:blipFill>
          <a:blip r:embed="rId3" cstate="print"/>
          <a:srcRect/>
          <a:stretch>
            <a:fillRect/>
          </a:stretch>
        </p:blipFill>
        <p:spPr bwMode="auto">
          <a:xfrm>
            <a:off x="4860032" y="2938620"/>
            <a:ext cx="4283968" cy="3933056"/>
          </a:xfrm>
          <a:prstGeom prst="rect">
            <a:avLst/>
          </a:prstGeom>
          <a:noFill/>
        </p:spPr>
      </p:pic>
      <p:pic>
        <p:nvPicPr>
          <p:cNvPr id="44037" name="Picture 5" descr="tombstone3"/>
          <p:cNvPicPr>
            <a:picLocks noChangeAspect="1" noChangeArrowheads="1"/>
          </p:cNvPicPr>
          <p:nvPr/>
        </p:nvPicPr>
        <p:blipFill>
          <a:blip r:embed="rId4" cstate="print"/>
          <a:srcRect/>
          <a:stretch>
            <a:fillRect/>
          </a:stretch>
        </p:blipFill>
        <p:spPr bwMode="auto">
          <a:xfrm>
            <a:off x="0" y="2938620"/>
            <a:ext cx="4499992" cy="3919380"/>
          </a:xfrm>
          <a:prstGeom prst="rect">
            <a:avLst/>
          </a:prstGeom>
          <a:noFill/>
        </p:spPr>
      </p:pic>
      <p:sp>
        <p:nvSpPr>
          <p:cNvPr id="2" name="Title 1"/>
          <p:cNvSpPr>
            <a:spLocks noGrp="1"/>
          </p:cNvSpPr>
          <p:nvPr>
            <p:ph type="title"/>
          </p:nvPr>
        </p:nvSpPr>
        <p:spPr/>
        <p:txBody>
          <a:bodyPr>
            <a:normAutofit/>
          </a:bodyPr>
          <a:lstStyle/>
          <a:p>
            <a:pPr marL="685800" indent="-685800" algn="r" rtl="1">
              <a:buFont typeface="Arial" pitchFamily="34" charset="0"/>
              <a:buChar char="•"/>
            </a:pPr>
            <a:r>
              <a:rPr lang="fa-IR" sz="2400" b="1" dirty="0" smtClean="0"/>
              <a:t>بسیاری از آنها خوابیدن در خاک از زمینی بایستی بیدار شوند(</a:t>
            </a:r>
            <a:r>
              <a:rPr lang="en-US" sz="2400" b="1" dirty="0" err="1" smtClean="0"/>
              <a:t>daniel</a:t>
            </a:r>
            <a:r>
              <a:rPr lang="en-US" sz="2400" b="1" dirty="0" smtClean="0"/>
              <a:t> 12 </a:t>
            </a:r>
            <a:r>
              <a:rPr lang="en-US" sz="2400" b="1" dirty="0" err="1" smtClean="0"/>
              <a:t>verese</a:t>
            </a:r>
            <a:r>
              <a:rPr lang="en-US" sz="2400" b="1" dirty="0" smtClean="0"/>
              <a:t> 2</a:t>
            </a:r>
            <a:r>
              <a:rPr lang="fa-IR" sz="2400" b="1" dirty="0" smtClean="0"/>
              <a:t>)</a:t>
            </a:r>
            <a:br>
              <a:rPr lang="fa-IR" sz="2400" b="1" dirty="0" smtClean="0"/>
            </a:br>
            <a:r>
              <a:rPr lang="fa-IR" sz="2400" b="1" dirty="0" smtClean="0"/>
              <a:t>چنانکه این است برای شما تنها اتفاق مرگ؟</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pic>
        <p:nvPicPr>
          <p:cNvPr id="4" name="Content Placeholder 3" descr="DSC0002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fa-IR" altLang="ko-KR" sz="2800" b="1" dirty="0" smtClean="0">
                <a:latin typeface="Arial Black" pitchFamily="34" charset="0"/>
              </a:rPr>
              <a:t>مرگ خود</a:t>
            </a:r>
            <a:endParaRPr lang="en-US" altLang="ko-KR" sz="2800" b="1" dirty="0">
              <a:latin typeface="Arial Black" pitchFamily="34" charset="0"/>
            </a:endParaRP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fa-IR" altLang="ko-KR" sz="2800" b="1" dirty="0" smtClean="0">
                <a:latin typeface="Arial Black" pitchFamily="34" charset="0"/>
              </a:rPr>
              <a:t>تولد دوباره</a:t>
            </a:r>
            <a:endParaRPr lang="en-US" altLang="ko-KR" sz="2800" b="1" dirty="0">
              <a:latin typeface="Arial Black" pitchFamily="34" charset="0"/>
            </a:endParaRP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fa-IR" altLang="ko-KR" sz="2800" b="1" dirty="0" smtClean="0">
                <a:latin typeface="Arial Black" pitchFamily="34" charset="0"/>
              </a:rPr>
              <a:t>رشد کردن دوباره</a:t>
            </a:r>
            <a:endParaRPr lang="en-US" altLang="ko-KR" sz="2800" b="1" dirty="0">
              <a:latin typeface="Arial Black" pitchFamily="34" charset="0"/>
            </a:endParaRP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a:effectLst/>
        </p:spPr>
        <p:txBody>
          <a:bodyPr wrap="none" anchor="ctr"/>
          <a:lstStyle/>
          <a:p>
            <a:pPr algn="ctr"/>
            <a:r>
              <a:rPr lang="fa-IR" altLang="ko-KR" sz="2800" b="1" dirty="0" smtClean="0">
                <a:latin typeface="Arial Black" pitchFamily="34" charset="0"/>
              </a:rPr>
              <a:t>زندگی برای همیشه</a:t>
            </a:r>
            <a:endParaRPr lang="en-US" altLang="ko-KR" sz="2800" b="1" dirty="0">
              <a:latin typeface="Arial Black" pitchFamily="34" charset="0"/>
            </a:endParaRP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fa-IR" altLang="ko-KR" sz="2800" b="1" dirty="0" smtClean="0">
                <a:latin typeface="Arial Black" pitchFamily="34" charset="0"/>
              </a:rPr>
              <a:t>زندگی برای مسیح</a:t>
            </a:r>
            <a:endParaRPr lang="en-US" altLang="ko-KR" sz="28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رستاخیزی از بدن1</a:t>
            </a:r>
            <a:endParaRPr lang="en-GB" dirty="0"/>
          </a:p>
        </p:txBody>
      </p:sp>
      <p:sp>
        <p:nvSpPr>
          <p:cNvPr id="3" name="Content Placeholder 2"/>
          <p:cNvSpPr>
            <a:spLocks noGrp="1"/>
          </p:cNvSpPr>
          <p:nvPr>
            <p:ph idx="1"/>
          </p:nvPr>
        </p:nvSpPr>
        <p:spPr/>
        <p:txBody>
          <a:bodyPr>
            <a:normAutofit/>
          </a:bodyPr>
          <a:lstStyle/>
          <a:p>
            <a:pPr algn="r" rtl="1"/>
            <a:r>
              <a:rPr lang="fa-IR" dirty="0" smtClean="0"/>
              <a:t>او بر خواهد گشت ، مسیح تغییر شکل یافتن شما بدن ضعیف، آن این شاید مطابقت او با شکوه بدن (</a:t>
            </a:r>
            <a:r>
              <a:rPr lang="en-US" dirty="0" err="1" smtClean="0"/>
              <a:t>phil</a:t>
            </a:r>
            <a:r>
              <a:rPr lang="en-US" dirty="0" smtClean="0"/>
              <a:t> 3:20,21</a:t>
            </a:r>
            <a:r>
              <a:rPr lang="fa-IR" dirty="0" smtClean="0"/>
              <a:t>)</a:t>
            </a:r>
            <a:r>
              <a:rPr lang="fa-IR" dirty="0"/>
              <a:t> </a:t>
            </a:r>
            <a:r>
              <a:rPr lang="fa-IR" dirty="0" smtClean="0"/>
              <a:t>آنان کسانی که مردند، و از هم پاشیدن در خاک خواهند « بلند شوند و آواز « (</a:t>
            </a:r>
            <a:r>
              <a:rPr lang="en-US" dirty="0" smtClean="0"/>
              <a:t>is 26:19</a:t>
            </a:r>
            <a:r>
              <a:rPr lang="fa-IR" dirty="0" smtClean="0"/>
              <a:t>)</a:t>
            </a:r>
          </a:p>
          <a:p>
            <a:pPr algn="r" rtl="1"/>
            <a:r>
              <a:rPr lang="fa-IR" dirty="0" smtClean="0"/>
              <a:t>در میان تعمید ما والسته کردن برای شما به همراه مسیحیت مرگ و رستگاری، نمایشی از باورهای شما ان همچنان پخش خواهد کند پاداش هر یک او دریافت می کند در میان رستگاری (</a:t>
            </a:r>
            <a:r>
              <a:rPr lang="en-US" dirty="0" smtClean="0"/>
              <a:t>rom  6:3-5</a:t>
            </a:r>
            <a:r>
              <a:rPr lang="fa-IR" dirty="0" smtClean="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رستگاری از بدن 2</a:t>
            </a:r>
            <a:endParaRPr lang="en-GB" dirty="0"/>
          </a:p>
        </p:txBody>
      </p:sp>
      <p:sp>
        <p:nvSpPr>
          <p:cNvPr id="3" name="Content Placeholder 2"/>
          <p:cNvSpPr>
            <a:spLocks noGrp="1"/>
          </p:cNvSpPr>
          <p:nvPr>
            <p:ph idx="1"/>
          </p:nvPr>
        </p:nvSpPr>
        <p:spPr/>
        <p:txBody>
          <a:bodyPr>
            <a:normAutofit/>
          </a:bodyPr>
          <a:lstStyle/>
          <a:p>
            <a:pPr algn="r" rtl="1"/>
            <a:r>
              <a:rPr lang="fa-IR" dirty="0" smtClean="0"/>
              <a:t>در میان اشتراک او رنج حالا، ما خواهیم همچون اشتراک او پاداش، و بدون گرفتن درباره ( حالا) در بدنی که مرده از پادشاهی عیسی و آن زندگی از عیسی همچون توانایی داشتن آشکار کرده بود برای شما بدن ( </a:t>
            </a:r>
            <a:r>
              <a:rPr lang="en-US" dirty="0" smtClean="0"/>
              <a:t>2 </a:t>
            </a:r>
            <a:r>
              <a:rPr lang="en-US" dirty="0" err="1" smtClean="0"/>
              <a:t>cor</a:t>
            </a:r>
            <a:r>
              <a:rPr lang="en-US" dirty="0" smtClean="0"/>
              <a:t> 4:10</a:t>
            </a:r>
            <a:r>
              <a:rPr lang="fa-IR" dirty="0" smtClean="0"/>
              <a:t>) </a:t>
            </a:r>
          </a:p>
          <a:p>
            <a:pPr algn="r" rtl="1"/>
            <a:r>
              <a:rPr lang="fa-IR" dirty="0" smtClean="0"/>
              <a:t>او کسی که رشد کرد مسیح بواسطه مرگ خواهد چنانکه بگیرد زندگی شما فانی بدنتان  در میان روح او (</a:t>
            </a:r>
            <a:r>
              <a:rPr lang="en-US" dirty="0" smtClean="0"/>
              <a:t>rom 8:11</a:t>
            </a:r>
            <a:r>
              <a:rPr lang="fa-IR" dirty="0" smtClean="0"/>
              <a:t>) به  همراه این اتفاق ، ما از این رو منتظر برای رستگاری از بدن شما (</a:t>
            </a:r>
            <a:r>
              <a:rPr lang="en-US" dirty="0" smtClean="0"/>
              <a:t>rom 8:23</a:t>
            </a:r>
            <a:r>
              <a:rPr lang="fa-IR" dirty="0" smtClean="0"/>
              <a:t>) در میان بدن ان هستی ابدی.</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t>
            </a:r>
            <a:r>
              <a:rPr lang="fa-IR" dirty="0" smtClean="0"/>
              <a:t>و آن اتفاق مبارک</a:t>
            </a:r>
            <a:r>
              <a:rPr lang="en-GB" dirty="0" smtClean="0"/>
              <a:t>”</a:t>
            </a:r>
            <a:endParaRPr lang="en-GB" dirty="0"/>
          </a:p>
        </p:txBody>
      </p:sp>
      <p:pic>
        <p:nvPicPr>
          <p:cNvPr id="4" name="Content Placeholder 3" descr="IMG_017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اتفاقی که با ایمان از رستگاری</a:t>
            </a:r>
            <a:endParaRPr lang="en-GB" dirty="0"/>
          </a:p>
        </p:txBody>
      </p:sp>
      <p:sp>
        <p:nvSpPr>
          <p:cNvPr id="3" name="Content Placeholder 2"/>
          <p:cNvSpPr>
            <a:spLocks noGrp="1"/>
          </p:cNvSpPr>
          <p:nvPr>
            <p:ph idx="1"/>
          </p:nvPr>
        </p:nvSpPr>
        <p:spPr/>
        <p:txBody>
          <a:bodyPr>
            <a:normAutofit lnSpcReduction="10000"/>
          </a:bodyPr>
          <a:lstStyle/>
          <a:p>
            <a:pPr algn="r" rtl="1"/>
            <a:r>
              <a:rPr lang="fa-IR" dirty="0" smtClean="0"/>
              <a:t>من نجات دادم زندگی و ... خواهم ایستاد در آخرین زمین، و بعد از من پوستم است که تجزیه می شود...در من جسمم ( یا بدنی از) من خواهم دید خدا ، هر کس من خواهم دید بواسطه درون خودم و من چشمانم بایستی  نظاره گر باشند، و نه دیگری. هر چند قلب من سالهاست درون من (</a:t>
            </a:r>
            <a:r>
              <a:rPr lang="en-US" dirty="0" smtClean="0"/>
              <a:t>job 19:25-27</a:t>
            </a:r>
            <a:r>
              <a:rPr lang="fa-IR" dirty="0" smtClean="0"/>
              <a:t>)</a:t>
            </a:r>
          </a:p>
          <a:p>
            <a:pPr algn="r" rtl="1"/>
            <a:r>
              <a:rPr lang="fa-IR" dirty="0" smtClean="0"/>
              <a:t>اشعیا اتفاقی که بود یک جور : م بدنم می بایستی بمیرد..بلند د(</a:t>
            </a:r>
            <a:r>
              <a:rPr lang="en-US" dirty="0" smtClean="0"/>
              <a:t>is…26:19</a:t>
            </a:r>
            <a:r>
              <a:rPr lang="fa-IR" dirty="0" smtClean="0"/>
              <a:t>)</a:t>
            </a:r>
          </a:p>
          <a:p>
            <a:pPr algn="r" rtl="1"/>
            <a:r>
              <a:rPr lang="fa-IR" dirty="0" smtClean="0"/>
              <a:t>شما برادران خواهید دوباره بلند شوید ..مرتاه گفت او، من می دانم آنجا او خواهند شود دوباره در رستگاری در آخرین روز (</a:t>
            </a:r>
            <a:r>
              <a:rPr lang="en-US" dirty="0" err="1" smtClean="0"/>
              <a:t>jn</a:t>
            </a:r>
            <a:r>
              <a:rPr lang="en-US" dirty="0" smtClean="0"/>
              <a:t> 11:23-24</a:t>
            </a:r>
            <a:r>
              <a:rPr lang="fa-IR" dirty="0" smtClean="0"/>
              <a:t>)</a:t>
            </a:r>
          </a:p>
          <a:p>
            <a:pPr algn="r" rtl="1"/>
            <a:r>
              <a:rPr lang="fa-IR" dirty="0" smtClean="0"/>
              <a:t>هر کس کسانی بودند که شنیدن و یاد گرفتن بواسطهدر..من خواهم بلند شوم و بلند خواهد شد در آخرین روز (</a:t>
            </a:r>
            <a:r>
              <a:rPr lang="en-US" dirty="0" err="1" smtClean="0"/>
              <a:t>jn</a:t>
            </a:r>
            <a:r>
              <a:rPr lang="en-US" dirty="0" smtClean="0"/>
              <a:t> 6:44-45</a:t>
            </a:r>
            <a:r>
              <a:rPr lang="fa-IR" dirty="0" smtClean="0"/>
              <a:t>)</a:t>
            </a:r>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اینجا است سرپیچی – اگر چه به زحمت ماسک زدن- و ساختن تابلویی از صورت آنجا زندگی آنجا زندگی چنانکه است کوتاه آنجا همه همانند هم به زود ی پایان از مزگ خواهد برای ما باشد. آیا برای این است که شما زندگی می کنید نا پدید می شوی و غایب» ما یقینا خواهیم مرد و شبیه آب ریزش می کنیم بر روی زمین هر چند که ادامه دارد این جمع شدن د رآن بالا دوباره» شبیه علف هر یک رش می کنیم در بالا در بامداد این جلوه رشد و روئیذن در بالا در بعد از ظهر این است کنده شدن زمین و پژمرده شدن (</a:t>
            </a:r>
            <a:r>
              <a:rPr lang="en-US" dirty="0" err="1" smtClean="0"/>
              <a:t>ja,es</a:t>
            </a:r>
            <a:r>
              <a:rPr lang="en-US" dirty="0" smtClean="0"/>
              <a:t> 4:14 2 </a:t>
            </a:r>
            <a:r>
              <a:rPr lang="en-US" dirty="0" err="1" smtClean="0"/>
              <a:t>sam</a:t>
            </a:r>
            <a:r>
              <a:rPr lang="en-US" dirty="0" smtClean="0"/>
              <a:t> 14:14 </a:t>
            </a:r>
            <a:r>
              <a:rPr lang="en-US" dirty="0" err="1" smtClean="0"/>
              <a:t>sp</a:t>
            </a:r>
            <a:r>
              <a:rPr lang="en-US" dirty="0" smtClean="0"/>
              <a:t> 90:5-6</a:t>
            </a:r>
            <a:r>
              <a:rPr lang="fa-IR" dirty="0" smtClean="0"/>
              <a:t>)</a:t>
            </a:r>
          </a:p>
          <a:p>
            <a:pPr algn="r" rtl="1"/>
            <a:r>
              <a:rPr lang="fa-IR" dirty="0" smtClean="0"/>
              <a:t>چنانکه یاد گرفتیم ما به شمارش همه روزها آنجا ما امکان دوباره قلبمان از حکمت(</a:t>
            </a:r>
            <a:r>
              <a:rPr lang="en-US" dirty="0" err="1" smtClean="0"/>
              <a:t>ps</a:t>
            </a:r>
            <a:r>
              <a:rPr lang="en-US" dirty="0" smtClean="0"/>
              <a:t> 90:12</a:t>
            </a:r>
            <a:r>
              <a:rPr lang="fa-IR" dirty="0" smtClean="0"/>
              <a:t>)</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pic>
        <p:nvPicPr>
          <p:cNvPr id="4" name="Content Placeholder 3" descr="funeral.JPG"/>
          <p:cNvPicPr>
            <a:picLocks noGrp="1" noChangeAspect="1"/>
          </p:cNvPicPr>
          <p:nvPr>
            <p:ph idx="1"/>
          </p:nvPr>
        </p:nvPicPr>
        <p:blipFill>
          <a:blip r:embed="rId2" cstate="print"/>
          <a:stretch>
            <a:fillRect/>
          </a:stretch>
        </p:blipFill>
        <p:spPr>
          <a:xfrm>
            <a:off x="3472281" y="1935163"/>
            <a:ext cx="2199438" cy="438943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fontScale="90000"/>
          </a:bodyPr>
          <a:lstStyle/>
          <a:p>
            <a:pPr algn="ctr"/>
            <a:r>
              <a:rPr lang="fa-IR" dirty="0" smtClean="0"/>
              <a:t>4.6- داوری</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480" y="2726277"/>
            <a:ext cx="3749040" cy="280720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داوری خواهد آمد</a:t>
            </a:r>
            <a:endParaRPr lang="en-GB" dirty="0"/>
          </a:p>
        </p:txBody>
      </p:sp>
      <p:sp>
        <p:nvSpPr>
          <p:cNvPr id="3" name="Content Placeholder 2"/>
          <p:cNvSpPr>
            <a:spLocks noGrp="1"/>
          </p:cNvSpPr>
          <p:nvPr>
            <p:ph idx="1"/>
          </p:nvPr>
        </p:nvSpPr>
        <p:spPr/>
        <p:txBody>
          <a:bodyPr/>
          <a:lstStyle/>
          <a:p>
            <a:pPr algn="r" rtl="1"/>
            <a:r>
              <a:rPr lang="fa-IR" dirty="0" smtClean="0"/>
              <a:t>ما خواهیم ایستاد قبل داوری از عیسی (</a:t>
            </a:r>
            <a:r>
              <a:rPr lang="en-US" dirty="0" smtClean="0"/>
              <a:t>rom 14:10</a:t>
            </a:r>
            <a:r>
              <a:rPr lang="fa-IR" dirty="0" smtClean="0"/>
              <a:t>) ما باید همه شما ها زندگی دفن شده اید باز قبل دادگاه محاکمه از عیسی(</a:t>
            </a:r>
            <a:r>
              <a:rPr lang="en-US" dirty="0" smtClean="0"/>
              <a:t>2 </a:t>
            </a:r>
            <a:r>
              <a:rPr lang="en-US" dirty="0" err="1" smtClean="0"/>
              <a:t>cor</a:t>
            </a:r>
            <a:r>
              <a:rPr lang="en-US" dirty="0" smtClean="0"/>
              <a:t> 5:10</a:t>
            </a:r>
            <a:r>
              <a:rPr lang="fa-IR" dirty="0" smtClean="0"/>
              <a:t>) در دریافت آیا این قابل پرداخت در او از او هدایت در بدنی ، خوب یا بد (</a:t>
            </a:r>
            <a:r>
              <a:rPr lang="en-US" dirty="0" err="1" smtClean="0"/>
              <a:t>r.e.b</a:t>
            </a:r>
            <a:r>
              <a:rPr lang="fa-IR" dirty="0" smtClean="0"/>
              <a:t>)</a:t>
            </a:r>
          </a:p>
          <a:p>
            <a:pPr algn="r" rtl="1"/>
            <a:r>
              <a:rPr lang="fa-IR" dirty="0" smtClean="0"/>
              <a:t>در تمام شدن از عصر.فرشته ای که خواهد آمد جلو، (تمام) جداگانه شرارت فقط بواسطه میان (</a:t>
            </a:r>
            <a:r>
              <a:rPr lang="en-US" dirty="0" err="1" smtClean="0"/>
              <a:t>mt</a:t>
            </a:r>
            <a:r>
              <a:rPr lang="en-US" dirty="0" smtClean="0"/>
              <a:t> 13:47-49</a:t>
            </a:r>
            <a:r>
              <a:rPr lang="fa-IR" dirty="0" smtClean="0"/>
              <a:t>)</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تفکیکی از خوبی نتیجه بدی</a:t>
            </a:r>
            <a:endParaRPr lang="en-GB" dirty="0"/>
          </a:p>
        </p:txBody>
      </p:sp>
      <p:sp>
        <p:nvSpPr>
          <p:cNvPr id="3" name="Content Placeholder 2"/>
          <p:cNvSpPr>
            <a:spLocks noGrp="1"/>
          </p:cNvSpPr>
          <p:nvPr>
            <p:ph idx="1"/>
          </p:nvPr>
        </p:nvSpPr>
        <p:spPr/>
        <p:txBody>
          <a:bodyPr>
            <a:normAutofit/>
          </a:bodyPr>
          <a:lstStyle/>
          <a:p>
            <a:pPr algn="r" rtl="1"/>
            <a:r>
              <a:rPr lang="fa-IR" dirty="0" smtClean="0"/>
              <a:t>پسر انسان آمد و افتخار و همه فرشتگان مقدس به همراه او پس او خواهد بنشیند بر روی تخت از او افتخار ( داوود نشسته در اورشلیم </a:t>
            </a:r>
            <a:r>
              <a:rPr lang="en-US" dirty="0" err="1" smtClean="0"/>
              <a:t>lk</a:t>
            </a:r>
            <a:r>
              <a:rPr lang="en-US" dirty="0" smtClean="0"/>
              <a:t> 1:32-33</a:t>
            </a:r>
            <a:r>
              <a:rPr lang="fa-IR" dirty="0" smtClean="0"/>
              <a:t>) همه ملتها (مثالها – مردم در نتیجه همه ملتها </a:t>
            </a:r>
            <a:r>
              <a:rPr lang="en-US" dirty="0" smtClean="0"/>
              <a:t> </a:t>
            </a:r>
            <a:r>
              <a:rPr lang="fa-IR" dirty="0" smtClean="0"/>
              <a:t>(</a:t>
            </a:r>
            <a:r>
              <a:rPr lang="en-US" dirty="0" err="1" smtClean="0"/>
              <a:t>cf</a:t>
            </a:r>
            <a:r>
              <a:rPr lang="en-US" dirty="0" smtClean="0"/>
              <a:t>- </a:t>
            </a:r>
            <a:r>
              <a:rPr lang="en-US" dirty="0" err="1" smtClean="0"/>
              <a:t>mt</a:t>
            </a:r>
            <a:r>
              <a:rPr lang="en-US" dirty="0" smtClean="0"/>
              <a:t> 28.19</a:t>
            </a:r>
            <a:r>
              <a:rPr lang="fa-IR" dirty="0" smtClean="0"/>
              <a:t>)</a:t>
            </a:r>
          </a:p>
          <a:p>
            <a:pPr algn="r" rtl="1"/>
            <a:r>
              <a:rPr lang="fa-IR" dirty="0" smtClean="0"/>
              <a:t>همه جمع شده اند قبل او ، و او خواهد جدا کند خودش خودش اولین در نتیجه گوسفندان در سمت راست ذست او اما بزها بر سمت چپ. سپس پادشاهی خواهد بگوید اینان در سمت راست دست آمد. او مقدس از پدرمان و وارد شدن پادشاهی مهیا ساخته برای تو...(</a:t>
            </a:r>
            <a:r>
              <a:rPr lang="en-US" dirty="0" err="1" smtClean="0"/>
              <a:t>mt</a:t>
            </a:r>
            <a:r>
              <a:rPr lang="en-US" dirty="0" smtClean="0"/>
              <a:t> 25:31-34</a:t>
            </a:r>
            <a:r>
              <a:rPr lang="fa-IR"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068728"/>
          </a:xfrm>
        </p:spPr>
        <p:txBody>
          <a:bodyPr>
            <a:noAutofit/>
          </a:bodyPr>
          <a:lstStyle/>
          <a:p>
            <a:pPr algn="ctr"/>
            <a:r>
              <a:rPr lang="fa-IR" sz="3600" b="1" dirty="0" smtClean="0"/>
              <a:t>هنگامی که مسیح بر می گردد سپس پاداش بخشندگی معین خواد شد... و نه قبل</a:t>
            </a:r>
            <a:endParaRPr lang="en-GB" sz="3600" b="1" dirty="0"/>
          </a:p>
        </p:txBody>
      </p:sp>
      <p:sp>
        <p:nvSpPr>
          <p:cNvPr id="3" name="Content Placeholder 2"/>
          <p:cNvSpPr>
            <a:spLocks noGrp="1"/>
          </p:cNvSpPr>
          <p:nvPr>
            <p:ph idx="1"/>
          </p:nvPr>
        </p:nvSpPr>
        <p:spPr>
          <a:xfrm>
            <a:off x="467544" y="2468880"/>
            <a:ext cx="8229600" cy="4389120"/>
          </a:xfrm>
        </p:spPr>
        <p:txBody>
          <a:bodyPr>
            <a:normAutofit/>
          </a:bodyPr>
          <a:lstStyle/>
          <a:p>
            <a:pPr lvl="1" algn="r" rtl="1"/>
            <a:r>
              <a:rPr lang="fa-IR" dirty="0" smtClean="0"/>
              <a:t>هنگامی که رئیس چوپان (مسیح) بایستی ظاهر شود ، شما خواهید دریافت کنید حد کمال از این جلال و افتخار (</a:t>
            </a:r>
            <a:r>
              <a:rPr lang="en-US" dirty="0" smtClean="0"/>
              <a:t>1 pet 5:4 </a:t>
            </a:r>
            <a:r>
              <a:rPr lang="en-US" dirty="0" err="1" smtClean="0"/>
              <a:t>cf</a:t>
            </a:r>
            <a:r>
              <a:rPr lang="en-US" dirty="0" smtClean="0"/>
              <a:t> 1:13</a:t>
            </a:r>
            <a:r>
              <a:rPr lang="fa-IR" dirty="0" smtClean="0"/>
              <a:t>) </a:t>
            </a:r>
          </a:p>
          <a:p>
            <a:pPr lvl="1" algn="r" rtl="1"/>
            <a:r>
              <a:rPr lang="fa-IR" dirty="0" smtClean="0"/>
              <a:t>عیسی مسیح.. خواهد حکم کند زندگی و مرگ این ظاهر شدن و او پادشاهی.. از کمال نیکوکارترین ، هر یک او پادشاه، حکم عادلف خواهد معین برایمان در آن روز(</a:t>
            </a:r>
            <a:r>
              <a:rPr lang="en-US" dirty="0" smtClean="0"/>
              <a:t>2tim 4:1-8</a:t>
            </a:r>
            <a:r>
              <a:rPr lang="fa-IR" dirty="0" smtClean="0"/>
              <a:t>)</a:t>
            </a:r>
          </a:p>
          <a:p>
            <a:pPr lvl="1" algn="r" rtl="1"/>
            <a:r>
              <a:rPr lang="fa-IR" dirty="0" smtClean="0"/>
              <a:t>زمانی مسیح بر می گردد که در اخرین روزهاست» بسیاری از اینها کسانی که خوابیدن در خاک در زمین ( </a:t>
            </a:r>
            <a:r>
              <a:rPr lang="en-US" dirty="0" err="1" smtClean="0"/>
              <a:t>cf.gen</a:t>
            </a:r>
            <a:r>
              <a:rPr lang="en-US" dirty="0" smtClean="0"/>
              <a:t> 3;19</a:t>
            </a:r>
            <a:r>
              <a:rPr lang="fa-IR" dirty="0" smtClean="0"/>
              <a:t>) بایستی بیدار شوند مقداری از زندگی جاودانه . مقداری شرمسار (</a:t>
            </a:r>
            <a:r>
              <a:rPr lang="en-US" dirty="0" err="1" smtClean="0"/>
              <a:t>dan</a:t>
            </a:r>
            <a:r>
              <a:rPr lang="en-US" dirty="0" smtClean="0"/>
              <a:t> 12:2</a:t>
            </a:r>
            <a:r>
              <a:rPr lang="fa-IR" dirty="0" smtClean="0"/>
              <a:t>)</a:t>
            </a:r>
            <a:endParaRPr lang="en-GB"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زمانی که مسیح در دادگاهی آنان در قبر هایشان...خواهند...می آیند دور از مکان اصلی- آنان کسانی که بودند خوب، در رستاخیزی زندگی و آنان کسانی که بودند بد در رستاخیزی از محکومیت (</a:t>
            </a:r>
            <a:r>
              <a:rPr lang="en-US" dirty="0" err="1" smtClean="0"/>
              <a:t>jn</a:t>
            </a:r>
            <a:r>
              <a:rPr lang="en-US" dirty="0" smtClean="0"/>
              <a:t> 5:25-29</a:t>
            </a:r>
            <a:r>
              <a:rPr lang="fa-IR" dirty="0" smtClean="0"/>
              <a:t>)</a:t>
            </a:r>
          </a:p>
          <a:p>
            <a:pPr algn="r" rtl="1"/>
            <a:r>
              <a:rPr lang="fa-IR" dirty="0" smtClean="0"/>
              <a:t>من (مسیح) به سرعت می آیم و من پاداش است به همراه من معیت در هر که اولین موافق او کار. (</a:t>
            </a:r>
            <a:r>
              <a:rPr lang="en-US" dirty="0" smtClean="0"/>
              <a:t>rev 22:12</a:t>
            </a:r>
            <a:r>
              <a:rPr lang="fa-IR" dirty="0" smtClean="0"/>
              <a:t>) ما نه می رویم به بهشت و نه می گیریم پاداش مسیح موجب شده این بواسطه ما بهشت.</a:t>
            </a:r>
            <a:endParaRPr lang="en-GB" dirty="0" smtClean="0"/>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تفکیکی از خوبی و بدی و دادگاهی- نه در مرگ</a:t>
            </a:r>
            <a:endParaRPr lang="en-GB" dirty="0"/>
          </a:p>
        </p:txBody>
      </p:sp>
      <p:sp>
        <p:nvSpPr>
          <p:cNvPr id="3" name="Content Placeholder 2"/>
          <p:cNvSpPr>
            <a:spLocks noGrp="1"/>
          </p:cNvSpPr>
          <p:nvPr>
            <p:ph idx="1"/>
          </p:nvPr>
        </p:nvSpPr>
        <p:spPr/>
        <p:txBody>
          <a:bodyPr>
            <a:normAutofit/>
          </a:bodyPr>
          <a:lstStyle/>
          <a:p>
            <a:pPr algn="r" rtl="1"/>
            <a:r>
              <a:rPr lang="fa-IR" dirty="0" smtClean="0"/>
              <a:t>یوناتان فرزند شائول و دوست پیغمبر بود نیکوکار اما روح شریرف هنوز» در خودشان مرگ انها بودند تقسیم(</a:t>
            </a:r>
            <a:r>
              <a:rPr lang="en-US" dirty="0" smtClean="0"/>
              <a:t>2 </a:t>
            </a:r>
            <a:r>
              <a:rPr lang="en-US" dirty="0" err="1" smtClean="0"/>
              <a:t>sam</a:t>
            </a:r>
            <a:r>
              <a:rPr lang="en-US" dirty="0" smtClean="0"/>
              <a:t> 1:23</a:t>
            </a:r>
            <a:r>
              <a:rPr lang="fa-IR" dirty="0" smtClean="0"/>
              <a:t>)</a:t>
            </a:r>
          </a:p>
          <a:p>
            <a:pPr algn="r" rtl="1"/>
            <a:r>
              <a:rPr lang="fa-IR" dirty="0" smtClean="0"/>
              <a:t>روح ، یوناتان و سموئل همه بودند در مکانی کوچک از مرگ (</a:t>
            </a:r>
            <a:r>
              <a:rPr lang="en-US" dirty="0" smtClean="0"/>
              <a:t>1 </a:t>
            </a:r>
            <a:r>
              <a:rPr lang="en-US" dirty="0" err="1" smtClean="0"/>
              <a:t>sam</a:t>
            </a:r>
            <a:r>
              <a:rPr lang="en-US" dirty="0" smtClean="0"/>
              <a:t> 28:19</a:t>
            </a:r>
            <a:r>
              <a:rPr lang="fa-IR" dirty="0" smtClean="0"/>
              <a:t>)</a:t>
            </a:r>
          </a:p>
          <a:p>
            <a:pPr algn="r" rtl="1"/>
            <a:r>
              <a:rPr lang="fa-IR" dirty="0" smtClean="0"/>
              <a:t>ابرهیم نیکوکاربود» گرد آورده در او مردم ( یا جدا) بر مرگ ، آنها بودند ستایشگر(</a:t>
            </a:r>
            <a:r>
              <a:rPr lang="en-US" dirty="0" smtClean="0"/>
              <a:t>gen 25:8- josh 24:2</a:t>
            </a:r>
            <a:r>
              <a:rPr lang="fa-IR" dirty="0" smtClean="0"/>
              <a:t>)</a:t>
            </a:r>
          </a:p>
          <a:p>
            <a:pPr algn="r" rtl="1"/>
            <a:r>
              <a:rPr lang="fa-IR" dirty="0" smtClean="0"/>
              <a:t>روحانی راه و روش و طریقه و جنبه و عاقل و نادان تحمل کردن و کمی مرگ.(</a:t>
            </a:r>
            <a:r>
              <a:rPr lang="en-US" dirty="0" err="1" smtClean="0"/>
              <a:t>ecc</a:t>
            </a:r>
            <a:r>
              <a:rPr lang="en-US" dirty="0" smtClean="0"/>
              <a:t> 2:15,16</a:t>
            </a:r>
            <a:r>
              <a:rPr lang="fa-IR" dirty="0" smtClean="0"/>
              <a: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52128"/>
          </a:xfrm>
        </p:spPr>
        <p:txBody>
          <a:bodyPr>
            <a:normAutofit fontScale="90000"/>
          </a:bodyPr>
          <a:lstStyle/>
          <a:p>
            <a:pPr algn="ctr"/>
            <a:r>
              <a:rPr lang="fa-IR" sz="4000" dirty="0" smtClean="0"/>
              <a:t>همه خوبی ها پاداشی هستند که خواهند با هم در مقدار زمانی</a:t>
            </a:r>
            <a:r>
              <a:rPr lang="en-GB" sz="4000" dirty="0" smtClean="0"/>
              <a:t/>
            </a:r>
            <a:br>
              <a:rPr lang="en-GB" sz="4000" dirty="0" smtClean="0"/>
            </a:br>
            <a:endParaRPr lang="en-GB" sz="4000" dirty="0"/>
          </a:p>
        </p:txBody>
      </p:sp>
      <p:sp>
        <p:nvSpPr>
          <p:cNvPr id="3" name="Content Placeholder 2"/>
          <p:cNvSpPr>
            <a:spLocks noGrp="1"/>
          </p:cNvSpPr>
          <p:nvPr>
            <p:ph idx="1"/>
          </p:nvPr>
        </p:nvSpPr>
        <p:spPr/>
        <p:txBody>
          <a:bodyPr>
            <a:normAutofit/>
          </a:bodyPr>
          <a:lstStyle/>
          <a:p>
            <a:pPr lvl="2" algn="r" rtl="1"/>
            <a:r>
              <a:rPr lang="fa-IR" dirty="0" smtClean="0"/>
              <a:t>می آید او مقدس از من پدر ، وارد شدن در پادشاهی آمادگی از شما (</a:t>
            </a:r>
            <a:r>
              <a:rPr lang="en-US" dirty="0" err="1" smtClean="0"/>
              <a:t>mt</a:t>
            </a:r>
            <a:r>
              <a:rPr lang="en-US" dirty="0" smtClean="0"/>
              <a:t> 25:34</a:t>
            </a:r>
            <a:r>
              <a:rPr lang="fa-IR" dirty="0" smtClean="0"/>
              <a:t>)</a:t>
            </a:r>
          </a:p>
          <a:p>
            <a:pPr lvl="2" algn="r" rtl="1"/>
            <a:r>
              <a:rPr lang="fa-IR" dirty="0" smtClean="0"/>
              <a:t>بدین گونه همه گوسفندان وارد شدن در پادشاهی در مقداری از زمان (</a:t>
            </a:r>
            <a:r>
              <a:rPr lang="en-US" dirty="0" err="1" smtClean="0"/>
              <a:t>cf</a:t>
            </a:r>
            <a:r>
              <a:rPr lang="en-US" dirty="0" smtClean="0"/>
              <a:t> 1 </a:t>
            </a:r>
            <a:r>
              <a:rPr lang="en-US" dirty="0" err="1" smtClean="0"/>
              <a:t>cor</a:t>
            </a:r>
            <a:r>
              <a:rPr lang="en-US" dirty="0" smtClean="0"/>
              <a:t> 15:51</a:t>
            </a:r>
            <a:r>
              <a:rPr lang="fa-IR" dirty="0" smtClean="0"/>
              <a:t>) </a:t>
            </a:r>
          </a:p>
          <a:p>
            <a:pPr lvl="2" algn="r" rtl="1"/>
            <a:r>
              <a:rPr lang="fa-IR" dirty="0" smtClean="0"/>
              <a:t>در « خرمن» از بازگشت مسیح و دادگاهی همه اینها کسانی که زحمت کشیدن در انجیل خواهند « خوشی با یکدیگر» (</a:t>
            </a:r>
            <a:r>
              <a:rPr lang="en-US" dirty="0" err="1" smtClean="0"/>
              <a:t>jn</a:t>
            </a:r>
            <a:r>
              <a:rPr lang="en-US" dirty="0" smtClean="0"/>
              <a:t> 4:35-36. </a:t>
            </a:r>
            <a:r>
              <a:rPr lang="en-US" dirty="0" err="1" smtClean="0"/>
              <a:t>cf</a:t>
            </a:r>
            <a:r>
              <a:rPr lang="en-US" dirty="0" smtClean="0"/>
              <a:t> </a:t>
            </a:r>
            <a:r>
              <a:rPr lang="en-US" dirty="0" err="1" smtClean="0"/>
              <a:t>mt</a:t>
            </a:r>
            <a:r>
              <a:rPr lang="en-US" dirty="0" smtClean="0"/>
              <a:t> 13:39</a:t>
            </a:r>
            <a:r>
              <a:rPr lang="fa-IR" dirty="0" smtClean="0"/>
              <a:t>)</a:t>
            </a:r>
          </a:p>
          <a:p>
            <a:pPr lvl="2" algn="r" rtl="1"/>
            <a:r>
              <a:rPr lang="fa-IR" dirty="0" smtClean="0"/>
              <a:t>اینان همه عقیده از مرگ نه بوده رسیده باشد از عهد ها (</a:t>
            </a:r>
            <a:r>
              <a:rPr lang="en-US" dirty="0" err="1" smtClean="0"/>
              <a:t>heb</a:t>
            </a:r>
            <a:r>
              <a:rPr lang="en-US" dirty="0" smtClean="0"/>
              <a:t> 11: 8-12</a:t>
            </a:r>
            <a:r>
              <a:rPr lang="fa-IR" dirty="0" smtClean="0"/>
              <a:t>) ساخته شده از ابراهیم درباره رستگاری در میان ثبت پادشاهی خداوند </a:t>
            </a:r>
          </a:p>
          <a:p>
            <a:pPr lvl="2" algn="r" rtl="1"/>
            <a:r>
              <a:rPr lang="fa-IR" dirty="0" smtClean="0"/>
              <a:t>این پیروی آنجا از خودشان مرگ ، این انسانی که نبوده ف نه به واسطه اولین ، زفته به خاموشی در بهشت و رسیده  نه رسیده به عهد ها، خداوند بوده در صورتیکه اغلب بهتر از ما انجا انها نباید بسازند قسمتی بی عیب از ما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305800" cy="1143000"/>
          </a:xfrm>
        </p:spPr>
        <p:txBody>
          <a:bodyPr>
            <a:normAutofit fontScale="90000"/>
          </a:bodyPr>
          <a:lstStyle/>
          <a:p>
            <a:pPr algn="ctr"/>
            <a:r>
              <a:rPr lang="fa-IR" dirty="0" smtClean="0"/>
              <a:t>4-7. مکانی از پاداش- بهشت یا زمین؟</a:t>
            </a:r>
            <a:r>
              <a:rPr lang="en-GB" dirty="0"/>
              <a:t/>
            </a:r>
            <a:br>
              <a:rPr lang="en-GB" dirty="0"/>
            </a:br>
            <a:endParaRPr lang="en-GB" dirty="0"/>
          </a:p>
        </p:txBody>
      </p:sp>
      <p:pic>
        <p:nvPicPr>
          <p:cNvPr id="1026" name="Picture 2" descr="C:\Users\Dr. Roxana\Downloads\Biaban-Ayene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472608"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a:xfrm>
            <a:off x="457200" y="1268760"/>
            <a:ext cx="8229600" cy="5055840"/>
          </a:xfrm>
        </p:spPr>
        <p:txBody>
          <a:bodyPr>
            <a:normAutofit/>
          </a:bodyPr>
          <a:lstStyle/>
          <a:p>
            <a:pPr algn="r" rtl="1"/>
            <a:r>
              <a:rPr lang="fa-IR" dirty="0" smtClean="0"/>
              <a:t>دعایی برای پادشاهی پرسیدن از خداوند قلمرو پادشاهی آمدن ( مثالها دعاهایی از بازگشت مسیح) که موجب آن خداوند میل خواهد داشت بر زمین آنها هست حالا در بهشت (</a:t>
            </a:r>
            <a:r>
              <a:rPr lang="en-US" dirty="0" err="1" smtClean="0"/>
              <a:t>mt</a:t>
            </a:r>
            <a:r>
              <a:rPr lang="en-US" dirty="0" smtClean="0"/>
              <a:t> 6:10</a:t>
            </a:r>
            <a:r>
              <a:rPr lang="fa-IR" dirty="0" smtClean="0"/>
              <a:t>) از این رو ما هستیم برای دعاهایی از پادشاهی خداوند و امدنش بر روی زمین .</a:t>
            </a:r>
          </a:p>
          <a:p>
            <a:pPr algn="r" rtl="1"/>
            <a:r>
              <a:rPr lang="fa-IR" dirty="0" smtClean="0"/>
              <a:t>مبارک هست فروتن ، از آنها بایستی وارد شدن بر زمین (</a:t>
            </a:r>
            <a:r>
              <a:rPr lang="en-US" dirty="0" err="1" smtClean="0"/>
              <a:t>mt</a:t>
            </a:r>
            <a:r>
              <a:rPr lang="en-US" dirty="0" smtClean="0"/>
              <a:t> 5:5</a:t>
            </a:r>
            <a:r>
              <a:rPr lang="fa-IR" dirty="0" smtClean="0"/>
              <a:t>) نه- برای انها زندگی بایستی در بهشت.</a:t>
            </a:r>
          </a:p>
          <a:p>
            <a:pPr algn="r" rtl="1"/>
            <a:r>
              <a:rPr lang="fa-IR" dirty="0" smtClean="0"/>
              <a:t>فرتنی که بایستی درون زمین... آنها کسانی که مقدس بودند به واسطه او بایتس درون زمین... بایستی نیکوکاری در زمینف و ساکن بودن برای همیشه (</a:t>
            </a:r>
            <a:r>
              <a:rPr lang="en-US" dirty="0" smtClean="0"/>
              <a:t>ps. 37:11-22-29</a:t>
            </a:r>
            <a:r>
              <a:rPr lang="fa-IR" dirty="0" smtClean="0"/>
              <a: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GB" dirty="0"/>
          </a:p>
        </p:txBody>
      </p:sp>
      <p:sp>
        <p:nvSpPr>
          <p:cNvPr id="3" name="Content Placeholder 2"/>
          <p:cNvSpPr>
            <a:spLocks noGrp="1"/>
          </p:cNvSpPr>
          <p:nvPr>
            <p:ph idx="1"/>
          </p:nvPr>
        </p:nvSpPr>
        <p:spPr/>
        <p:txBody>
          <a:bodyPr/>
          <a:lstStyle/>
          <a:p>
            <a:pPr algn="r" rtl="1"/>
            <a:r>
              <a:rPr lang="fa-IR" dirty="0" smtClean="0"/>
              <a:t>مخالف در نقشه خداوندمان گفته آن انسان خوایته «یقینا اگر او گناهکار (</a:t>
            </a:r>
            <a:r>
              <a:rPr lang="en-US" dirty="0" smtClean="0"/>
              <a:t>gen 2:17</a:t>
            </a:r>
            <a:r>
              <a:rPr lang="fa-IR" dirty="0" smtClean="0"/>
              <a:t>) مار بزرگ دفاع کرده « شما خواهید بمیرید»(</a:t>
            </a:r>
            <a:r>
              <a:rPr lang="en-US" dirty="0" smtClean="0"/>
              <a:t>gen 3:4</a:t>
            </a:r>
            <a:r>
              <a:rPr lang="fa-IR" dirty="0" smtClean="0"/>
              <a:t>). این مقصد در نفی کردن از پایانی و مقدار کلی از مرگ بود خواستن از مشخصه های هم دروغ دین </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داوود... است بین مرگ و قبر.... داوود نه اینکه بتواند بابلا برود درون بهشت (</a:t>
            </a:r>
            <a:r>
              <a:rPr lang="en-US" dirty="0" smtClean="0"/>
              <a:t>acts 2:29-34</a:t>
            </a:r>
            <a:r>
              <a:rPr lang="fa-IR" dirty="0" smtClean="0"/>
              <a:t>)</a:t>
            </a:r>
          </a:p>
          <a:p>
            <a:pPr algn="r" rtl="1"/>
            <a:r>
              <a:rPr lang="fa-IR" dirty="0" smtClean="0"/>
              <a:t>زمین است پهن از خداوند اداره به همراه انسان : بهشت ، همواره در بهشت هست پادشاهی، اما زمین او بود معین در کودکانی از انسان (</a:t>
            </a:r>
            <a:r>
              <a:rPr lang="en-US" dirty="0" smtClean="0"/>
              <a:t>ps. 115:16</a:t>
            </a:r>
            <a:r>
              <a:rPr lang="fa-IR" dirty="0" smtClean="0"/>
              <a:t>)</a:t>
            </a:r>
          </a:p>
          <a:p>
            <a:pPr algn="r" rtl="1"/>
            <a:r>
              <a:rPr lang="fa-IR" dirty="0" smtClean="0"/>
              <a:t>(</a:t>
            </a:r>
            <a:r>
              <a:rPr lang="en-US" dirty="0" smtClean="0"/>
              <a:t>rev 5:9-10</a:t>
            </a:r>
            <a:r>
              <a:rPr lang="fa-IR" dirty="0" smtClean="0"/>
              <a:t>)(مسیح) بود «ساخته پادشاهی ما و کشیش شما خداوند ما بایستی حکمرانی کند بر روی زمین </a:t>
            </a:r>
          </a:p>
          <a:p>
            <a:pPr algn="r" rtl="1"/>
            <a:r>
              <a:rPr lang="fa-IR" dirty="0" smtClean="0"/>
              <a:t>سلطنت از پادشاهی قلمرو خواهد « درست تمام در زیر بهشت» و خواهد پر کند تمام بر زمین (</a:t>
            </a:r>
            <a:r>
              <a:rPr lang="en-US" dirty="0" err="1" smtClean="0"/>
              <a:t>dan</a:t>
            </a:r>
            <a:r>
              <a:rPr lang="en-US" dirty="0" smtClean="0"/>
              <a:t> 7:27.2:35. </a:t>
            </a:r>
            <a:r>
              <a:rPr lang="en-US" dirty="0" err="1" smtClean="0"/>
              <a:t>cf</a:t>
            </a:r>
            <a:r>
              <a:rPr lang="en-US" dirty="0" smtClean="0"/>
              <a:t>  v:44</a:t>
            </a:r>
            <a:r>
              <a:rPr lang="fa-IR" dirty="0" smtClean="0"/>
              <a:t>)</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4-8. مسئولیت خداوند</a:t>
            </a:r>
            <a:endParaRPr lang="en-GB" dirty="0"/>
          </a:p>
        </p:txBody>
      </p:sp>
      <p:pic>
        <p:nvPicPr>
          <p:cNvPr id="1026" name="Picture 2" descr="C:\Users\Dr. Roxana\Downloads\L1286654469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492896"/>
            <a:ext cx="5760640"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آگاهی و دانش از گفته های خداوند ساخته شده مسئولیت از حکمرانی</a:t>
            </a:r>
            <a:endParaRPr lang="en-GB" dirty="0"/>
          </a:p>
        </p:txBody>
      </p:sp>
      <p:sp>
        <p:nvSpPr>
          <p:cNvPr id="3" name="Content Placeholder 2"/>
          <p:cNvSpPr>
            <a:spLocks noGrp="1"/>
          </p:cNvSpPr>
          <p:nvPr>
            <p:ph idx="1"/>
          </p:nvPr>
        </p:nvSpPr>
        <p:spPr/>
        <p:txBody>
          <a:bodyPr>
            <a:normAutofit/>
          </a:bodyPr>
          <a:lstStyle/>
          <a:p>
            <a:pPr algn="r" rtl="1"/>
            <a:r>
              <a:rPr lang="fa-IR" dirty="0" smtClean="0"/>
              <a:t>او کسی که نپذیرفت من، و نه گرفتن گفته های من ، او انجا ثاضی که او – گفته انجا من من هستم گفته خواهد قضاوت کند او در آخرین روز (</a:t>
            </a:r>
            <a:r>
              <a:rPr lang="en-US" dirty="0" err="1" smtClean="0"/>
              <a:t>jn</a:t>
            </a:r>
            <a:r>
              <a:rPr lang="en-US" dirty="0" smtClean="0"/>
              <a:t> 12:48</a:t>
            </a:r>
            <a:r>
              <a:rPr lang="fa-IR" dirty="0" smtClean="0"/>
              <a:t>)</a:t>
            </a:r>
          </a:p>
          <a:p>
            <a:pPr algn="r" rtl="1"/>
            <a:r>
              <a:rPr lang="fa-IR" dirty="0" smtClean="0"/>
              <a:t>چنانکه مقداری از گناهان خارج از (آگاهی خداوند) قانون که خواهد چنانکه هلاک شدن خارج از قانون ، و چنانکه مقداری از گناهان در این قانون (مثالها – دانش و آگاهی این) خواهد قضاوت به واسطه قانون و خداوند می بیند،گناهان هستند نه نسبت وقتی که (</a:t>
            </a:r>
            <a:r>
              <a:rPr lang="en-US" dirty="0" smtClean="0"/>
              <a:t>rom 2:12</a:t>
            </a:r>
            <a:r>
              <a:rPr lang="fa-IR" dirty="0" smtClean="0"/>
              <a:t>) است برای نه قانون « بواسطه قانون است دانش و اگاهی از گناهان (</a:t>
            </a:r>
            <a:r>
              <a:rPr lang="en-US" dirty="0" smtClean="0"/>
              <a:t>rom 5:13-3:20</a:t>
            </a:r>
            <a:r>
              <a:rPr lang="fa-IR"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a:xfrm>
            <a:off x="395536" y="1124744"/>
            <a:ext cx="8229600" cy="4896544"/>
          </a:xfrm>
        </p:spPr>
        <p:txBody>
          <a:bodyPr/>
          <a:lstStyle/>
          <a:p>
            <a:pPr algn="r" rtl="1"/>
            <a:r>
              <a:rPr lang="en-US" dirty="0" err="1" smtClean="0"/>
              <a:t>Jn</a:t>
            </a:r>
            <a:r>
              <a:rPr lang="en-US" dirty="0" smtClean="0"/>
              <a:t> 15:22</a:t>
            </a:r>
            <a:r>
              <a:rPr lang="fa-IR" dirty="0" smtClean="0"/>
              <a:t> نشان داده انجا دانش و آگاهی از گفته های آورده شده مسئولیت ، اگر من (عیسی) نخواهم آمد با آنها و آنها نه گناه هستند ، اما حالا آنها نه معذور هستند برای گناهان خودشان </a:t>
            </a:r>
          </a:p>
          <a:p>
            <a:pPr algn="r" rtl="1"/>
            <a:r>
              <a:rPr lang="fa-IR" dirty="0" smtClean="0"/>
              <a:t>برای این هر کس کسی که بود شنید و یاد گرفته از پدر ... من (مسیح) خواهم در آن بالا آیم در آخرین روز (</a:t>
            </a:r>
            <a:r>
              <a:rPr lang="en-US" dirty="0" err="1" smtClean="0"/>
              <a:t>jn</a:t>
            </a:r>
            <a:r>
              <a:rPr lang="en-US" dirty="0" smtClean="0"/>
              <a:t> 6:44-45</a:t>
            </a:r>
            <a:r>
              <a:rPr lang="fa-IR" dirty="0" smtClean="0"/>
              <a:t>)</a:t>
            </a:r>
          </a:p>
          <a:p>
            <a:pPr algn="r" rtl="1"/>
            <a:r>
              <a:rPr lang="fa-IR" dirty="0" smtClean="0"/>
              <a:t>هر کسی که نخواهد بشنود ( مثالها . اطاعت) نوشته های من ... من خواهم بایستم این از او (</a:t>
            </a:r>
            <a:r>
              <a:rPr lang="en-US" dirty="0" err="1" smtClean="0"/>
              <a:t>dt</a:t>
            </a:r>
            <a:r>
              <a:rPr lang="en-US" dirty="0" smtClean="0"/>
              <a:t> 18:10</a:t>
            </a:r>
            <a:r>
              <a:rPr lang="fa-IR" dirty="0" smtClean="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a:xfrm>
            <a:off x="467544" y="1268760"/>
            <a:ext cx="8229600" cy="4752528"/>
          </a:xfrm>
        </p:spPr>
        <p:txBody>
          <a:bodyPr>
            <a:normAutofit/>
          </a:bodyPr>
          <a:lstStyle/>
          <a:p>
            <a:pPr algn="r" rtl="1"/>
            <a:r>
              <a:rPr lang="fa-IR" dirty="0" smtClean="0"/>
              <a:t>این خدمتکار این کسی که حالا او استادی خواهد بود، و نخواهد آماده کند برای خودش یا موفقت او خواهد بایستی بزند به همراه بسیاری علامت. اما کسی که نخواهد حالاف هنوز مشاوره ای از موجوداتی شایسته از علامت، بایستی بزند به همراه کمی ( مثالها . گرفته شده ماندهایی از مرگ) همه از کسی که بسیاری است معین بواسطه او مقداری خواهد بایستی و همه بسیاری بود مشاوره از او انها ، خواهند بپرسند بیشتر (</a:t>
            </a:r>
            <a:r>
              <a:rPr lang="en-US" dirty="0" err="1" smtClean="0"/>
              <a:t>lk</a:t>
            </a:r>
            <a:r>
              <a:rPr lang="en-US" dirty="0" smtClean="0"/>
              <a:t> 12:47-48</a:t>
            </a:r>
            <a:r>
              <a:rPr lang="fa-IR" dirty="0" smtClean="0"/>
              <a:t>) چنانکه هر چقدر بسیار زیاد خداوند؟</a:t>
            </a:r>
          </a:p>
          <a:p>
            <a:pPr algn="r" rtl="1"/>
            <a:r>
              <a:rPr lang="fa-IR" dirty="0" smtClean="0"/>
              <a:t>به این منظور او کسی که اگاهی از خوب و بد و نه اینکه او است از گناهان (</a:t>
            </a:r>
            <a:r>
              <a:rPr lang="en-US" dirty="0" err="1" smtClean="0"/>
              <a:t>james</a:t>
            </a:r>
            <a:r>
              <a:rPr lang="en-US" dirty="0" smtClean="0"/>
              <a:t> 4:17</a:t>
            </a:r>
            <a:r>
              <a:rPr lang="fa-IR" dirty="0" smtClean="0"/>
              <a:t>)</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نه هر کسانی که همیشه زندگی می کنند خواهند بابلا روند </a:t>
            </a:r>
            <a:endParaRPr lang="en-GB" dirty="0"/>
          </a:p>
        </p:txBody>
      </p:sp>
      <p:sp>
        <p:nvSpPr>
          <p:cNvPr id="3" name="Content Placeholder 2"/>
          <p:cNvSpPr>
            <a:spLocks noGrp="1"/>
          </p:cNvSpPr>
          <p:nvPr>
            <p:ph idx="1"/>
          </p:nvPr>
        </p:nvSpPr>
        <p:spPr/>
        <p:txBody>
          <a:bodyPr>
            <a:normAutofit fontScale="92500" lnSpcReduction="10000"/>
          </a:bodyPr>
          <a:lstStyle/>
          <a:p>
            <a:pPr algn="r" rtl="1"/>
            <a:r>
              <a:rPr lang="fa-IR" dirty="0" smtClean="0"/>
              <a:t>مردم از ملتهای کهنه از شهر بابل قدیم «خواهند.. خوابید همیشه و نه بیدار شوند» بعد از مرگ خودشان آنها می آیند بودند نادان از خداوند واقعی (</a:t>
            </a:r>
            <a:r>
              <a:rPr lang="en-US" dirty="0" err="1" smtClean="0"/>
              <a:t>jer</a:t>
            </a:r>
            <a:r>
              <a:rPr lang="en-US" dirty="0" smtClean="0"/>
              <a:t> 51:39- is 43:14</a:t>
            </a:r>
            <a:r>
              <a:rPr lang="fa-IR" dirty="0" smtClean="0"/>
              <a:t>)</a:t>
            </a:r>
          </a:p>
          <a:p>
            <a:pPr algn="r" rtl="1"/>
            <a:r>
              <a:rPr lang="fa-IR" dirty="0" smtClean="0"/>
              <a:t>عیسی تشویق کرد آنان « پادشاهی شما « اسرائیل» خداوند دیگر خدمتگذاران در کنار شما خواهند سلطنت همه شما( مثالها . فلسطین و شهر قدیم بابل ) آنجا همه می میرند و آنها نخواهند یاد باورند زندگی هلاک را (</a:t>
            </a:r>
            <a:r>
              <a:rPr lang="en-US" dirty="0" smtClean="0"/>
              <a:t>is 26: 13,14</a:t>
            </a:r>
            <a:r>
              <a:rPr lang="fa-IR" dirty="0" smtClean="0"/>
              <a:t>)نوشته های سبک پیشگویی بر روی آنها نه هستی بالا بردن : نخواهند نوشته ها سبک پیشگویی بر روی آنها نه هستی بالا بردن: نخواهند زندگی کنند( دوباره) نخواهند رش کنند... همه یاد آوری انها هلاک می شود به «واسطه مقایسه کردن اسرائیل بود انتظار از رستگاری بر شمردن از آگاهی و دانش آنها از خداوند حقیقی: شما ( اسرائیلی ها ) بایستی بمیرید زندگی: با همه دیگر به همراه بدن من آنجا بایستی رشد کند (</a:t>
            </a:r>
            <a:r>
              <a:rPr lang="en-US" dirty="0" smtClean="0"/>
              <a:t>is 26:19</a:t>
            </a:r>
            <a:r>
              <a:rPr lang="fa-IR" dirty="0" smtClean="0"/>
              <a:t>)</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4-9. جهنم</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060848"/>
            <a:ext cx="6264696" cy="4104456"/>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معنی هایی از (انجیل) عالم اسفل</a:t>
            </a:r>
            <a:endParaRPr lang="en-GB" dirty="0"/>
          </a:p>
        </p:txBody>
      </p:sp>
      <p:sp>
        <p:nvSpPr>
          <p:cNvPr id="3" name="Content Placeholder 2"/>
          <p:cNvSpPr>
            <a:spLocks noGrp="1"/>
          </p:cNvSpPr>
          <p:nvPr>
            <p:ph idx="1"/>
          </p:nvPr>
        </p:nvSpPr>
        <p:spPr/>
        <p:txBody>
          <a:bodyPr/>
          <a:lstStyle/>
          <a:p>
            <a:pPr algn="r" rtl="1"/>
            <a:r>
              <a:rPr lang="fa-IR" dirty="0" smtClean="0"/>
              <a:t>اصل یهودی نوشته ( عالم اسفل) ترجمه شده به « جهنم» به معنی «پوشاندن مکانی» جهنم است در شزح اصطلاح انگلیسی از « عالم اسفل» بدین گونه زمانی ما خواندیم از «جهنم « نه اینکه باشد مطالعه ای نوشته های هر یک بود به صورت کامل ترجمه ها. « خود» است به طور تحت الفظی» جهنم – برخورد « به معنی پوشاندن از سر- مطابق کتاب مقدس، این « پوشاندن مکان» یا « جهنم است «قبر</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یونس پیغمبر در جهنم</a:t>
            </a:r>
            <a:endParaRPr lang="en-GB" dirty="0"/>
          </a:p>
        </p:txBody>
      </p:sp>
      <p:sp>
        <p:nvSpPr>
          <p:cNvPr id="3" name="Content Placeholder 2"/>
          <p:cNvSpPr>
            <a:spLocks noGrp="1"/>
          </p:cNvSpPr>
          <p:nvPr>
            <p:ph idx="1"/>
          </p:nvPr>
        </p:nvSpPr>
        <p:spPr/>
        <p:txBody>
          <a:bodyPr>
            <a:normAutofit/>
          </a:bodyPr>
          <a:lstStyle/>
          <a:p>
            <a:pPr algn="r" rtl="1"/>
            <a:r>
              <a:rPr lang="fa-IR" dirty="0" smtClean="0"/>
              <a:t>اتش و دعاهایی است درون پادشاهی خداوند او بواسطه شکم ماهی.. و او گفت: من گریستم..پادشاهی... خارج از شکم از عالم اسفل (جهنم) من گریستم ..(</a:t>
            </a:r>
            <a:r>
              <a:rPr lang="en-US" dirty="0" err="1" smtClean="0"/>
              <a:t>jonah</a:t>
            </a:r>
            <a:r>
              <a:rPr lang="en-US" dirty="0" smtClean="0"/>
              <a:t> 2:12</a:t>
            </a:r>
            <a:r>
              <a:rPr lang="fa-IR" dirty="0" smtClean="0"/>
              <a:t>) این موازی شکم از عالم اسفل به همراه آنها ماهی... در شکم ماهی بود صادقانه مکانی پوشیده هر جند است بنیادی معنی از نوشته عالم اسفل آشکار سازی. این نبوده مکانی از آتش و یونس خارج آمد از...شکم از عالم اسفل زمانی که ماهی استفراغ کرد به خارج . این نقطه ای از پاداش زستگاری از مسیح بواسطه جهنم . دیده </a:t>
            </a:r>
            <a:r>
              <a:rPr lang="en-US" dirty="0" err="1" smtClean="0"/>
              <a:t>mt</a:t>
            </a:r>
            <a:r>
              <a:rPr lang="en-US" dirty="0" smtClean="0"/>
              <a:t> 12:40</a:t>
            </a:r>
            <a:r>
              <a:rPr lang="fa-IR" dirty="0" smtClean="0"/>
              <a:t>.</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i="1" dirty="0" smtClean="0"/>
              <a:t>عالم اسفل است به معنای بالا رفتن</a:t>
            </a:r>
            <a:endParaRPr lang="en-GB" dirty="0"/>
          </a:p>
        </p:txBody>
      </p:sp>
      <p:sp>
        <p:nvSpPr>
          <p:cNvPr id="3" name="Content Placeholder 2"/>
          <p:cNvSpPr>
            <a:spLocks noGrp="1"/>
          </p:cNvSpPr>
          <p:nvPr>
            <p:ph idx="1"/>
          </p:nvPr>
        </p:nvSpPr>
        <p:spPr/>
        <p:txBody>
          <a:bodyPr>
            <a:normAutofit/>
          </a:bodyPr>
          <a:lstStyle/>
          <a:p>
            <a:pPr lvl="1" algn="r" rtl="1"/>
            <a:r>
              <a:rPr lang="fa-IR" dirty="0" smtClean="0"/>
              <a:t>اجازه دادن شرارت و سکوت در بال رفتن (عالم اسفل </a:t>
            </a:r>
            <a:r>
              <a:rPr lang="en-US" dirty="0" err="1" smtClean="0"/>
              <a:t>ps</a:t>
            </a:r>
            <a:r>
              <a:rPr lang="en-US" dirty="0" smtClean="0"/>
              <a:t> 31:17</a:t>
            </a:r>
            <a:r>
              <a:rPr lang="fa-IR" dirty="0" smtClean="0"/>
              <a:t>)</a:t>
            </a:r>
            <a:r>
              <a:rPr lang="fa-IR" dirty="0"/>
              <a:t> </a:t>
            </a:r>
            <a:r>
              <a:rPr lang="fa-IR" dirty="0" smtClean="0"/>
              <a:t>انها نخواهند جیغ بزنند در مرگ</a:t>
            </a:r>
          </a:p>
          <a:p>
            <a:pPr lvl="1" algn="r" rtl="1"/>
            <a:r>
              <a:rPr lang="fa-IR" dirty="0" smtClean="0"/>
              <a:t>خداوند خواهد رها کند من را از زندگی بواسطه قدرتی از بالا رفتن (عالم اسفل </a:t>
            </a:r>
            <a:r>
              <a:rPr lang="en-US" dirty="0" err="1" smtClean="0"/>
              <a:t>ps</a:t>
            </a:r>
            <a:r>
              <a:rPr lang="en-US" dirty="0" smtClean="0"/>
              <a:t> 49:15</a:t>
            </a:r>
            <a:r>
              <a:rPr lang="fa-IR" dirty="0" smtClean="0"/>
              <a:t>) مثالها – داوود زندگی اش یا بدنش توانست رش کند بواسطه بالا رفتن یا جهنم </a:t>
            </a:r>
          </a:p>
          <a:p>
            <a:pPr lvl="1" algn="r" rtl="1"/>
            <a:r>
              <a:rPr lang="fa-IR" dirty="0" smtClean="0"/>
              <a:t>دشمن </a:t>
            </a:r>
            <a:r>
              <a:rPr lang="en-US" dirty="0" smtClean="0"/>
              <a:t>13:14</a:t>
            </a:r>
            <a:r>
              <a:rPr lang="fa-IR" dirty="0" smtClean="0"/>
              <a:t> – من خواهم آزادی کمی یا چیزی از آنها ( خداوند مردم) بواسطه قدرتی از بالا رفتن (زندگی) و من خواهم رها کنم انها را بواسطه مرگ، این است حقیقت در </a:t>
            </a:r>
            <a:r>
              <a:rPr lang="en-US" dirty="0" smtClean="0"/>
              <a:t>1 cor15:55</a:t>
            </a:r>
            <a:r>
              <a:rPr lang="fa-IR" dirty="0" smtClean="0"/>
              <a:t> و کاربرد در رستگاری بازگشت مسیح.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انسان از خاک است</a:t>
            </a:r>
            <a:endParaRPr lang="en-GB" dirty="0"/>
          </a:p>
        </p:txBody>
      </p:sp>
      <p:sp>
        <p:nvSpPr>
          <p:cNvPr id="3" name="Content Placeholder 2"/>
          <p:cNvSpPr>
            <a:spLocks noGrp="1"/>
          </p:cNvSpPr>
          <p:nvPr>
            <p:ph idx="1"/>
          </p:nvPr>
        </p:nvSpPr>
        <p:spPr/>
        <p:txBody>
          <a:bodyPr>
            <a:normAutofit fontScale="92500"/>
          </a:bodyPr>
          <a:lstStyle/>
          <a:p>
            <a:pPr algn="r" rtl="1"/>
            <a:r>
              <a:rPr lang="fa-IR" dirty="0" smtClean="0"/>
              <a:t>پادشاهی خداومد به صورتی که تنسان از خاک اساس گرفته .. خارج از این (نباشد) شما ( آدم)ساخته شده بود، و از خاک شما هست ، و به خاک شما باید برگردید.( </a:t>
            </a:r>
            <a:r>
              <a:rPr lang="en-US" dirty="0" smtClean="0"/>
              <a:t>gen 2:7:3:19</a:t>
            </a:r>
            <a:r>
              <a:rPr lang="fa-IR" dirty="0" smtClean="0"/>
              <a:t>) آنجا است مطلقا نه اشاره ان آنجا انسان بود چقدر ذاتی ابدیت آنجا است نه قسمتی از او د رآنجا خواهد زندگی کند بعد از مرگ.</a:t>
            </a:r>
          </a:p>
          <a:p>
            <a:pPr algn="r" rtl="1"/>
            <a:r>
              <a:rPr lang="fa-IR" dirty="0" smtClean="0"/>
              <a:t>ما هستیم از خاک (</a:t>
            </a:r>
            <a:r>
              <a:rPr lang="en-US" dirty="0" smtClean="0"/>
              <a:t>is 64:8</a:t>
            </a:r>
            <a:r>
              <a:rPr lang="fa-IR" dirty="0" smtClean="0"/>
              <a:t>) انسان است از زمین ساخته شده از خاک ( </a:t>
            </a:r>
            <a:r>
              <a:rPr lang="en-US" dirty="0" smtClean="0"/>
              <a:t>1cor 15:47</a:t>
            </a:r>
            <a:r>
              <a:rPr lang="fa-IR" dirty="0" smtClean="0"/>
              <a:t>) انسانها شالوده هستند در خاک (</a:t>
            </a:r>
            <a:r>
              <a:rPr lang="en-US" dirty="0" smtClean="0"/>
              <a:t>job 4:19</a:t>
            </a:r>
            <a:r>
              <a:rPr lang="fa-IR" dirty="0" smtClean="0"/>
              <a:t>) و انسان خواهد بود برگردد به زمین (</a:t>
            </a:r>
            <a:r>
              <a:rPr lang="en-US" dirty="0" smtClean="0"/>
              <a:t>job 34:14:15</a:t>
            </a:r>
            <a:r>
              <a:rPr lang="fa-IR" dirty="0" smtClean="0"/>
              <a:t>) ابراهیم مسلما آنجا بوده او بوده اما از خاک و خاکستر (</a:t>
            </a:r>
            <a:r>
              <a:rPr lang="en-US" dirty="0" smtClean="0"/>
              <a:t>gen 18:27</a:t>
            </a:r>
            <a:r>
              <a:rPr lang="fa-IR" dirty="0" smtClean="0"/>
              <a:t>) بی درنگ بعد از سرپیچی خداوند فرمان داده در بهشت خداوند» رانده خارج از انسان...شاید او قرار دخد خارج از دست او ، و چنانکه بسازد از درخت و خوردن ، و زندگی برای همیشه(</a:t>
            </a:r>
            <a:r>
              <a:rPr lang="en-US" dirty="0" smtClean="0"/>
              <a:t>gen 3:24:22</a:t>
            </a:r>
            <a:r>
              <a:rPr lang="fa-IR" smtClean="0"/>
              <a:t>) اگر انسان بوده ابدیت عنصر داخل طبیعت او توانسته بسازد غیر لازم را.</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و نیکوکاری است رستگاری خارج از عالم اسفل</a:t>
            </a:r>
            <a:endParaRPr lang="en-GB" dirty="0"/>
          </a:p>
        </p:txBody>
      </p:sp>
      <p:sp>
        <p:nvSpPr>
          <p:cNvPr id="3" name="Content Placeholder 2"/>
          <p:cNvSpPr>
            <a:spLocks noGrp="1"/>
          </p:cNvSpPr>
          <p:nvPr>
            <p:ph idx="1"/>
          </p:nvPr>
        </p:nvSpPr>
        <p:spPr/>
        <p:txBody>
          <a:bodyPr>
            <a:normAutofit/>
          </a:bodyPr>
          <a:lstStyle/>
          <a:p>
            <a:pPr algn="r" rtl="1"/>
            <a:r>
              <a:rPr lang="en-US" dirty="0" smtClean="0"/>
              <a:t>1 </a:t>
            </a:r>
            <a:r>
              <a:rPr lang="en-US" dirty="0" err="1" smtClean="0"/>
              <a:t>sam</a:t>
            </a:r>
            <a:r>
              <a:rPr lang="en-US" dirty="0" smtClean="0"/>
              <a:t> :2:</a:t>
            </a:r>
            <a:r>
              <a:rPr lang="en-US" dirty="0" smtClean="0"/>
              <a:t>6</a:t>
            </a:r>
            <a:r>
              <a:rPr lang="fa-IR" dirty="0" smtClean="0"/>
              <a:t> پادشاهی که شبیه و ساخته شده قید( در میان رستگاری) او رساندن پائین از بالا ( عالم اسفل) و رساندن به بالا </a:t>
            </a:r>
          </a:p>
          <a:p>
            <a:pPr algn="r" rtl="1"/>
            <a:r>
              <a:rPr lang="fa-IR" dirty="0" smtClean="0"/>
              <a:t>عیسی کسی که « زندگی اش نبود خارج از ( جهنم) نه اینکه او بدنش دیدخ انحراف(</a:t>
            </a:r>
            <a:r>
              <a:rPr lang="en-US" dirty="0" smtClean="0"/>
              <a:t>acts 2:31</a:t>
            </a:r>
            <a:r>
              <a:rPr lang="fa-IR" dirty="0" smtClean="0"/>
              <a:t>) چنانکه او بود روئید . نوشته موازی میان زندگی مسیح و او گوشتش یا بدنش . </a:t>
            </a:r>
            <a:r>
              <a:rPr lang="fa-IR" dirty="0" smtClean="0"/>
              <a:t>آن این بوده آنجا در قسمتی مثالها سومین روز در هر یک او بدنش بود در بالا رفتن . این مسیح بود (جهنم ) باید او مدرک کافی این آنجا نه فقط مکانی بوده که هر یک رفته بودند</a:t>
            </a:r>
            <a:endParaRPr lang="en-GB" dirty="0" smtClean="0"/>
          </a:p>
          <a:p>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هر دو نفر خوب و بد را به "جهنم" بروید، یعنی قبر.</a:t>
            </a:r>
            <a:endParaRPr lang="en-GB" dirty="0"/>
          </a:p>
        </p:txBody>
      </p:sp>
      <p:sp>
        <p:nvSpPr>
          <p:cNvPr id="3" name="Content Placeholder 2"/>
          <p:cNvSpPr>
            <a:spLocks noGrp="1"/>
          </p:cNvSpPr>
          <p:nvPr>
            <p:ph idx="1"/>
          </p:nvPr>
        </p:nvSpPr>
        <p:spPr/>
        <p:txBody>
          <a:bodyPr/>
          <a:lstStyle/>
          <a:p>
            <a:pPr algn="r" rtl="1"/>
            <a:r>
              <a:rPr lang="fa-IR" dirty="0" smtClean="0"/>
              <a:t>مسیح ساخته بود بالا رفتن به همرا بدی ها(</a:t>
            </a:r>
            <a:r>
              <a:rPr lang="en-GB" dirty="0" smtClean="0"/>
              <a:t> </a:t>
            </a:r>
            <a:r>
              <a:rPr lang="en-GB" dirty="0" smtClean="0"/>
              <a:t>(Is. 53:9</a:t>
            </a:r>
            <a:r>
              <a:rPr lang="en-GB" dirty="0" smtClean="0"/>
              <a:t>).</a:t>
            </a:r>
            <a:endParaRPr lang="en-GB" dirty="0" smtClean="0"/>
          </a:p>
          <a:p>
            <a:pPr algn="r" rtl="1"/>
            <a:r>
              <a:rPr lang="en-GB" dirty="0" smtClean="0"/>
              <a:t>)</a:t>
            </a:r>
            <a:r>
              <a:rPr lang="fa-IR" dirty="0" smtClean="0"/>
              <a:t> </a:t>
            </a:r>
            <a:r>
              <a:rPr lang="fa-IR" dirty="0"/>
              <a:t>عقوب گفت که "به پایین به قبر (جهنم) ... عزاداری" برای پسرش </a:t>
            </a:r>
            <a:r>
              <a:rPr lang="fa-IR" dirty="0" smtClean="0"/>
              <a:t>جوزف</a:t>
            </a:r>
            <a:r>
              <a:rPr lang="en-GB" dirty="0"/>
              <a:t> (Gen. </a:t>
            </a:r>
            <a:r>
              <a:rPr lang="en-GB" dirty="0" smtClean="0"/>
              <a:t>37:35)</a:t>
            </a:r>
            <a:endParaRPr lang="en-GB" dirty="0" smtClean="0"/>
          </a:p>
          <a:p>
            <a:endParaRPr lang="en-GB" dirty="0" smtClean="0"/>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دوزخ </a:t>
            </a:r>
            <a:r>
              <a:rPr lang="fa-IR" dirty="0"/>
              <a:t>است محل ابدی </a:t>
            </a:r>
            <a:r>
              <a:rPr lang="fa-IR" dirty="0" smtClean="0"/>
              <a:t>عذاب</a:t>
            </a:r>
            <a:endParaRPr lang="en-GB" dirty="0"/>
          </a:p>
        </p:txBody>
      </p:sp>
      <p:sp>
        <p:nvSpPr>
          <p:cNvPr id="3" name="Content Placeholder 2"/>
          <p:cNvSpPr>
            <a:spLocks noGrp="1"/>
          </p:cNvSpPr>
          <p:nvPr>
            <p:ph idx="1"/>
          </p:nvPr>
        </p:nvSpPr>
        <p:spPr/>
        <p:txBody>
          <a:bodyPr/>
          <a:lstStyle/>
          <a:p>
            <a:pPr algn="r" rtl="1"/>
            <a:r>
              <a:rPr lang="en-GB" dirty="0" smtClean="0"/>
              <a:t>.</a:t>
            </a:r>
            <a:r>
              <a:rPr lang="fa-IR" dirty="0" smtClean="0"/>
              <a:t>خداوند هیچ لذتی نمی برد از مجازات ادم شرور</a:t>
            </a:r>
            <a:r>
              <a:rPr lang="en-GB" dirty="0" smtClean="0"/>
              <a:t> </a:t>
            </a:r>
            <a:r>
              <a:rPr lang="en-GB" dirty="0" smtClean="0"/>
              <a:t>(Ez. 18:23,32; 33:11 cf. 2 Pet. 3:9).</a:t>
            </a:r>
          </a:p>
          <a:p>
            <a:pPr algn="r" rtl="1"/>
            <a:r>
              <a:rPr lang="fa-IR" dirty="0"/>
              <a:t>ثل گوسفندان آنها در قبر (جهنم) گذاشته. مرگ باید بر روی آنها </a:t>
            </a:r>
            <a:r>
              <a:rPr lang="fa-IR" dirty="0" smtClean="0"/>
              <a:t>تغذیه(</a:t>
            </a:r>
            <a:r>
              <a:rPr lang="en-US" dirty="0" err="1" smtClean="0"/>
              <a:t>ps</a:t>
            </a:r>
            <a:r>
              <a:rPr lang="en-US" dirty="0" smtClean="0"/>
              <a:t> 49:14</a:t>
            </a:r>
            <a:r>
              <a:rPr lang="fa-IR" dirty="0" smtClean="0"/>
              <a:t>)</a:t>
            </a:r>
          </a:p>
          <a:p>
            <a:pPr algn="r" rtl="1"/>
            <a:r>
              <a:rPr lang="fa-IR" dirty="0"/>
              <a:t>با وجود روح مسیح، و یا بدن، که در جهنم به مدت سه روز، آن را فساد رنج </a:t>
            </a:r>
            <a:r>
              <a:rPr lang="fa-IR" dirty="0" smtClean="0"/>
              <a:t>می </a:t>
            </a:r>
            <a:r>
              <a:rPr lang="fa-IR" dirty="0"/>
              <a:t>برند </a:t>
            </a:r>
            <a:r>
              <a:rPr lang="fa-IR" dirty="0" smtClean="0"/>
              <a:t>نیست(</a:t>
            </a:r>
            <a:r>
              <a:rPr lang="en-US" dirty="0" smtClean="0"/>
              <a:t>acts 2:31</a:t>
            </a:r>
            <a:r>
              <a:rPr lang="fa-IR" dirty="0" smtClean="0"/>
              <a:t>)</a:t>
            </a:r>
          </a:p>
          <a:p>
            <a:pPr algn="r" rtl="1"/>
            <a:r>
              <a:rPr lang="fa-IR" dirty="0"/>
              <a:t>ین غیرممکن بود اگر جهنم محل آتش بود</a:t>
            </a:r>
          </a:p>
          <a:p>
            <a:pPr algn="r" rtl="1"/>
            <a:endParaRPr lang="en-GB"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عزکیل 33</a:t>
            </a:r>
            <a:endParaRPr lang="en-GB" dirty="0"/>
          </a:p>
        </p:txBody>
      </p:sp>
      <p:sp>
        <p:nvSpPr>
          <p:cNvPr id="3" name="Content Placeholder 2"/>
          <p:cNvSpPr>
            <a:spLocks noGrp="1"/>
          </p:cNvSpPr>
          <p:nvPr>
            <p:ph idx="1"/>
          </p:nvPr>
        </p:nvSpPr>
        <p:spPr/>
        <p:txBody>
          <a:bodyPr>
            <a:normAutofit/>
          </a:bodyPr>
          <a:lstStyle/>
          <a:p>
            <a:pPr algn="r" rtl="1"/>
            <a:r>
              <a:rPr lang="en-GB" dirty="0" smtClean="0"/>
              <a:t>Ez. 32:26-30 </a:t>
            </a:r>
            <a:r>
              <a:rPr lang="fa-IR" dirty="0" smtClean="0"/>
              <a:t>یک </a:t>
            </a:r>
            <a:r>
              <a:rPr lang="fa-IR" dirty="0"/>
              <a:t>تصویر از </a:t>
            </a:r>
            <a:r>
              <a:rPr lang="fa-IR" dirty="0" smtClean="0"/>
              <a:t>توانا ملتها در </a:t>
            </a:r>
            <a:r>
              <a:rPr lang="fa-IR" dirty="0"/>
              <a:t>اطراف، دروغ گفتن در گورهای خود: "توانا که افتاده هستند (در جنگ) ... که به جهنم با سلاح جنگی پایین رفته اند. آنها شمشیرهای خود را در زیر سر خود گذاشته اند ... آنها باید دروغ ... با کسانی که به پایین را به گودال ". این اشاره به سفارشی از دفن رزمندگان با سلاح های خود را، و بر شمشیر خود را در حالت استراحت به سر جسد. قبر - اما این یک توصیف از "جهنم" است. این مردان توانا و دروغ گفتن هنوز هم در جهنم</a:t>
            </a:r>
            <a:endParaRPr lang="fa-IR" dirty="0" smtClean="0"/>
          </a:p>
          <a:p>
            <a:pPr algn="r" rtl="1"/>
            <a:r>
              <a:rPr lang="en-GB" dirty="0" smtClean="0"/>
              <a:t>(</a:t>
            </a:r>
            <a:r>
              <a:rPr lang="en-GB" dirty="0" smtClean="0"/>
              <a:t>i.e. their </a:t>
            </a:r>
            <a:r>
              <a:rPr lang="en-GB" dirty="0" smtClean="0"/>
              <a:t>graves</a:t>
            </a:r>
            <a:r>
              <a:rPr lang="fa-IR" dirty="0"/>
              <a:t>ه سختی این ایده که جهنم محل آتش است پشتیبانی می کند. همه چیز </a:t>
            </a:r>
            <a:r>
              <a:rPr lang="fa-IR" dirty="0" smtClean="0"/>
              <a:t>فیزیکی رفتن </a:t>
            </a:r>
            <a:r>
              <a:rPr lang="fa-IR" dirty="0"/>
              <a:t>به همان "</a:t>
            </a:r>
            <a:r>
              <a:rPr lang="fa-IR" dirty="0" smtClean="0"/>
              <a:t>جهنم»</a:t>
            </a:r>
            <a:r>
              <a:rPr lang="en-GB" dirty="0"/>
              <a:t> (e.g. swords)</a:t>
            </a:r>
          </a:p>
          <a:p>
            <a:pPr algn="r" rtl="1"/>
            <a:endParaRPr lang="fa-IR"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آتش ابدی" تحت اللفظی نیست؛ آن را نمادی از خشم و نابودی کامل خدا</a:t>
            </a:r>
            <a:endParaRPr lang="en-GB" dirty="0"/>
          </a:p>
        </p:txBody>
      </p:sp>
      <p:sp>
        <p:nvSpPr>
          <p:cNvPr id="3" name="Content Placeholder 2"/>
          <p:cNvSpPr>
            <a:spLocks noGrp="1"/>
          </p:cNvSpPr>
          <p:nvPr>
            <p:ph idx="1"/>
          </p:nvPr>
        </p:nvSpPr>
        <p:spPr/>
        <p:txBody>
          <a:bodyPr>
            <a:normAutofit/>
          </a:bodyPr>
          <a:lstStyle/>
          <a:p>
            <a:pPr algn="r" rtl="1"/>
            <a:r>
              <a:rPr lang="fa-IR" dirty="0" smtClean="0"/>
              <a:t>سدوم </a:t>
            </a:r>
            <a:r>
              <a:rPr lang="fa-IR" dirty="0"/>
              <a:t>با "آتش ابدی" مجازات </a:t>
            </a:r>
            <a:r>
              <a:rPr lang="fa-IR" dirty="0" smtClean="0"/>
              <a:t>شد</a:t>
            </a:r>
            <a:r>
              <a:rPr lang="en-GB" dirty="0"/>
              <a:t> (Jude v. 7)</a:t>
            </a:r>
            <a:r>
              <a:rPr lang="fa-IR" dirty="0"/>
              <a:t> </a:t>
            </a:r>
            <a:endParaRPr lang="en-GB" dirty="0" smtClean="0"/>
          </a:p>
          <a:p>
            <a:pPr algn="r" rtl="1"/>
            <a:r>
              <a:rPr lang="en-GB" dirty="0" smtClean="0"/>
              <a:t>“</a:t>
            </a:r>
            <a:r>
              <a:rPr lang="fa-IR" dirty="0"/>
              <a:t>سپس من به یک آتش سوزی در دروازه های خود را افروختند، و آن را باید کاخ اورشلیم ببلعند، و آن را باید فرو نشستن نمی شود</a:t>
            </a:r>
            <a:r>
              <a:rPr lang="en-GB" dirty="0" smtClean="0"/>
              <a:t>” </a:t>
            </a:r>
            <a:r>
              <a:rPr lang="en-GB" dirty="0" smtClean="0"/>
              <a:t>(Jer. 17:27).</a:t>
            </a:r>
          </a:p>
          <a:p>
            <a:pPr algn="r" rtl="1"/>
            <a:r>
              <a:rPr lang="en-GB" dirty="0" smtClean="0"/>
              <a:t>” </a:t>
            </a:r>
            <a:r>
              <a:rPr lang="fa-IR" dirty="0" smtClean="0"/>
              <a:t>خدا </a:t>
            </a:r>
            <a:r>
              <a:rPr lang="fa-IR" dirty="0"/>
              <a:t>زمین از </a:t>
            </a:r>
            <a:r>
              <a:rPr lang="fa-IR" dirty="0" smtClean="0"/>
              <a:t>با </a:t>
            </a:r>
            <a:r>
              <a:rPr lang="fa-IR" dirty="0"/>
              <a:t>آتش که "نه خاموش شب و نه روز مجازات. دود آن باید برای همیشه صعود. از نسلی به نسل آن را باید زباله ... جغد دروغ و کلاغ سیاه باید در آن ساکن ... خار باید در کاخ خود </a:t>
            </a:r>
            <a:r>
              <a:rPr lang="fa-IR" dirty="0" smtClean="0"/>
              <a:t>آمد</a:t>
            </a:r>
            <a:r>
              <a:rPr lang="en-GB" dirty="0" smtClean="0"/>
              <a:t> </a:t>
            </a:r>
            <a:r>
              <a:rPr lang="en-GB" dirty="0"/>
              <a:t>(</a:t>
            </a:r>
            <a:r>
              <a:rPr lang="en-GB" dirty="0" smtClean="0"/>
              <a:t>I</a:t>
            </a:r>
            <a:r>
              <a:rPr lang="en-US" dirty="0" smtClean="0"/>
              <a:t>s</a:t>
            </a:r>
            <a:r>
              <a:rPr lang="en-GB" dirty="0" smtClean="0"/>
              <a:t> </a:t>
            </a:r>
            <a:r>
              <a:rPr lang="en-GB" dirty="0"/>
              <a:t>34:9-15). </a:t>
            </a:r>
            <a:endParaRPr lang="en-GB" dirty="0" smtClean="0"/>
          </a:p>
          <a:p>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جهنم</a:t>
            </a:r>
            <a:endParaRPr lang="en-GB" dirty="0"/>
          </a:p>
        </p:txBody>
      </p:sp>
      <p:sp>
        <p:nvSpPr>
          <p:cNvPr id="3" name="Content Placeholder 2"/>
          <p:cNvSpPr>
            <a:spLocks noGrp="1"/>
          </p:cNvSpPr>
          <p:nvPr>
            <p:ph idx="1"/>
          </p:nvPr>
        </p:nvSpPr>
        <p:spPr/>
        <p:txBody>
          <a:bodyPr/>
          <a:lstStyle/>
          <a:p>
            <a:pPr algn="r" rtl="1"/>
            <a:r>
              <a:rPr lang="fa-IR" dirty="0"/>
              <a:t>در عهد جدید دو واژه یونانی ترجمه شده "جهنم" وجود دارد. 'هادس "معادل عبری" </a:t>
            </a:r>
            <a:r>
              <a:rPr lang="en-GB" dirty="0" err="1"/>
              <a:t>sheol</a:t>
            </a:r>
            <a:r>
              <a:rPr lang="en-GB" dirty="0"/>
              <a:t>، </a:t>
            </a:r>
            <a:r>
              <a:rPr lang="fa-IR" dirty="0"/>
              <a:t>قبر است. 'جهنم "به نام نوک زباله که فقط در خارج از اورشلیم، که در آن زباله از شهرستان سوخته بود است.</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a:t>جهنم "معادل آرامی از زبان عبری" </a:t>
            </a:r>
            <a:r>
              <a:rPr lang="en-GB" dirty="0" smtClean="0"/>
              <a:t>GE-</a:t>
            </a:r>
            <a:r>
              <a:rPr lang="fa-IR" dirty="0" smtClean="0"/>
              <a:t>-</a:t>
            </a:r>
            <a:r>
              <a:rPr lang="en-GB" dirty="0" err="1"/>
              <a:t>Hinnon</a:t>
            </a:r>
            <a:r>
              <a:rPr lang="en-GB" dirty="0"/>
              <a:t> </a:t>
            </a:r>
            <a:r>
              <a:rPr lang="fa-IR" dirty="0"/>
              <a:t>است. این در نزدیکی اورشلیم واقع شده است </a:t>
            </a:r>
            <a:r>
              <a:rPr lang="fa-IR" dirty="0" smtClean="0"/>
              <a:t>(</a:t>
            </a:r>
            <a:r>
              <a:rPr lang="en-US" dirty="0" smtClean="0"/>
              <a:t>josh</a:t>
            </a:r>
            <a:r>
              <a:rPr lang="fa-IR" dirty="0" smtClean="0"/>
              <a:t>15</a:t>
            </a:r>
            <a:r>
              <a:rPr lang="fa-IR" dirty="0"/>
              <a:t>: 8) و در زمان مسیح را به روگرفت زباله شهرستان بود. جسد جنایتکاران را بر روی آتش سوزی که همیشه سوزش وجود دارد پرتاب شد، به طوری که جهنم نمادین نابودی کامل و رد شد</a:t>
            </a:r>
            <a:endParaRPr lang="en-US" dirty="0" smtClean="0"/>
          </a:p>
          <a:p>
            <a:pPr algn="r" rtl="1"/>
            <a:endParaRPr lang="en-GB"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همیشه سیگار کشیدن روگرفت زباله در نزدیکی آنتاناناریوو، ماداگاسکار</a:t>
            </a:r>
            <a:endParaRPr lang="en-GB" dirty="0"/>
          </a:p>
        </p:txBody>
      </p:sp>
      <p:pic>
        <p:nvPicPr>
          <p:cNvPr id="4" name="Content Placeholder 3" descr="gehenna.JPG"/>
          <p:cNvPicPr>
            <a:picLocks noGrp="1" noChangeAspect="1"/>
          </p:cNvPicPr>
          <p:nvPr>
            <p:ph idx="1"/>
          </p:nvPr>
        </p:nvPicPr>
        <p:blipFill>
          <a:blip r:embed="rId2" cstate="print"/>
          <a:stretch>
            <a:fillRect/>
          </a:stretch>
        </p:blipFill>
        <p:spPr>
          <a:xfrm>
            <a:off x="930667" y="2420888"/>
            <a:ext cx="6617050" cy="4176464"/>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a:t>ر مسند در بازگشت مسیح خواهد رفت "به جهنم (به عنوان مثال جهنم)، به آتش که هرگز خاموش ... که در آن کرم خود نمیرد" را رد کرد (</a:t>
            </a:r>
            <a:r>
              <a:rPr lang="en-GB" dirty="0"/>
              <a:t>MK 9: 43،44). </a:t>
            </a:r>
            <a:r>
              <a:rPr lang="fa-IR" dirty="0"/>
              <a:t>اشاره به "که در آن کرم خود نمیرد" است، آشکارا بخشی از این اصطلاح همان برای نابودی کل - غیر ممکن است که می تواند کرم ها اللفظی که هرگز نخواهند مرد وجود دارد.</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a:t>مزد گناه مرگ است "(رومیان. 6:23) است، که هشیاری است. مجازات گناه است شکنجه ی ابدی در آتش اللفظی نیست.</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p:txBody>
          <a:bodyPr/>
          <a:lstStyle/>
          <a:p>
            <a:endParaRPr lang="en-US"/>
          </a:p>
        </p:txBody>
      </p:sp>
      <p:pic>
        <p:nvPicPr>
          <p:cNvPr id="17413" name="Picture 5" descr="cross_1024x76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pic>
        <p:nvPicPr>
          <p:cNvPr id="17414" name="Picture 6" descr="cross_1024x768"/>
          <p:cNvPicPr>
            <a:picLocks noChangeAspect="1" noChangeArrowheads="1"/>
          </p:cNvPicPr>
          <p:nvPr/>
        </p:nvPicPr>
        <p:blipFill>
          <a:blip r:embed="rId4" cstate="print"/>
          <a:srcRect l="51163" t="83315"/>
          <a:stretch>
            <a:fillRect/>
          </a:stretch>
        </p:blipFill>
        <p:spPr bwMode="auto">
          <a:xfrm>
            <a:off x="5943600" y="5713413"/>
            <a:ext cx="3200400" cy="1144587"/>
          </a:xfrm>
          <a:prstGeom prst="rect">
            <a:avLst/>
          </a:prstGeom>
          <a:noFill/>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pPr algn="ctr"/>
            <a:r>
              <a:rPr lang="fa-IR" altLang="ko-KR" sz="2000" dirty="0" smtClean="0">
                <a:effectLst>
                  <a:outerShdw blurRad="38100" dist="38100" dir="2700000" algn="tl">
                    <a:srgbClr val="C0C0C0"/>
                  </a:outerShdw>
                </a:effectLst>
                <a:latin typeface="Times New Roman" pitchFamily="18" charset="0"/>
              </a:rPr>
              <a:t>بواسطه عرق ریزی شما صورت شما باید خورده شود به نان تا اینکه بر گردد به زمین از خارج از این شما ساخته بود : از شما برا یخاک و از خاک شما بر می گردید</a:t>
            </a:r>
          </a:p>
          <a:p>
            <a:pPr algn="ctr"/>
            <a:r>
              <a:rPr lang="en-US" altLang="ko-KR" sz="2000" dirty="0" smtClean="0">
                <a:solidFill>
                  <a:schemeClr val="bg2"/>
                </a:solidFill>
                <a:effectLst>
                  <a:outerShdw blurRad="38100" dist="38100" dir="2700000" algn="tl">
                    <a:srgbClr val="C0C0C0"/>
                  </a:outerShdw>
                </a:effectLst>
                <a:latin typeface="Times New Roman" pitchFamily="18" charset="0"/>
              </a:rPr>
              <a:t>Genesis </a:t>
            </a:r>
            <a:r>
              <a:rPr lang="en-US" altLang="ko-KR" sz="2000" dirty="0">
                <a:solidFill>
                  <a:schemeClr val="bg2"/>
                </a:solidFill>
                <a:effectLst>
                  <a:outerShdw blurRad="38100" dist="38100" dir="2700000" algn="tl">
                    <a:srgbClr val="C0C0C0"/>
                  </a:outerShdw>
                </a:effectLst>
                <a:latin typeface="Times New Roman" pitchFamily="18" charset="0"/>
              </a:rPr>
              <a:t>3:19</a:t>
            </a:r>
            <a:r>
              <a:rPr lang="en-US" altLang="ko-KR" sz="2800" dirty="0">
                <a:effectLst>
                  <a:outerShdw blurRad="38100" dist="38100" dir="2700000" algn="tl">
                    <a:srgbClr val="C0C0C0"/>
                  </a:outerShdw>
                </a:effectLst>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4: Questions</a:t>
            </a:r>
            <a:endParaRPr lang="en-GB" dirty="0"/>
          </a:p>
        </p:txBody>
      </p:sp>
      <p:sp>
        <p:nvSpPr>
          <p:cNvPr id="3" name="Content Placeholder 2"/>
          <p:cNvSpPr>
            <a:spLocks noGrp="1"/>
          </p:cNvSpPr>
          <p:nvPr>
            <p:ph sz="half" idx="1"/>
          </p:nvPr>
        </p:nvSpPr>
        <p:spPr/>
        <p:txBody>
          <a:bodyPr>
            <a:normAutofit fontScale="70000" lnSpcReduction="20000"/>
          </a:bodyPr>
          <a:lstStyle/>
          <a:p>
            <a:pPr algn="r" rtl="1"/>
            <a:r>
              <a:rPr lang="fa-IR" dirty="0"/>
              <a:t>. هنگامی که ما می میرند چه اتفاقی می افتد؟</a:t>
            </a:r>
          </a:p>
          <a:p>
            <a:pPr algn="r" rtl="1"/>
            <a:r>
              <a:rPr lang="fa-IR" dirty="0"/>
              <a:t>الف) روح می رود به بهشت</a:t>
            </a:r>
          </a:p>
          <a:p>
            <a:pPr algn="r" rtl="1"/>
            <a:r>
              <a:rPr lang="fa-IR" dirty="0"/>
              <a:t>ب) ما تبدیل کاملا ناخودآگاه و بدن ما به گرد و غبار بازگشت</a:t>
            </a:r>
          </a:p>
          <a:p>
            <a:pPr algn="r" rtl="1"/>
            <a:r>
              <a:rPr lang="fa-IR" dirty="0"/>
              <a:t>ج) روح جایی تا قضاوت ذخیره شده</a:t>
            </a:r>
          </a:p>
          <a:p>
            <a:pPr algn="r" rtl="1"/>
            <a:r>
              <a:rPr lang="fa-IR" dirty="0"/>
              <a:t>د) روح ماهواره برو به جهنم و آنهایی که خوب به بهشت</a:t>
            </a:r>
          </a:p>
          <a:p>
            <a:pPr algn="r" rtl="1"/>
            <a:r>
              <a:rPr lang="fa-IR" dirty="0"/>
              <a:t>2. روح چیست؟</a:t>
            </a:r>
          </a:p>
          <a:p>
            <a:pPr algn="r" rtl="1"/>
            <a:r>
              <a:rPr lang="fa-IR" dirty="0"/>
              <a:t>الف) بخشی جاودانه هستی ما</a:t>
            </a:r>
          </a:p>
          <a:p>
            <a:pPr algn="r" rtl="1"/>
            <a:r>
              <a:rPr lang="fa-IR" dirty="0"/>
              <a:t>ب) یک کلمه به معنی "بدن، شخص، موجودی '</a:t>
            </a:r>
          </a:p>
          <a:p>
            <a:pPr algn="r" rtl="1"/>
            <a:r>
              <a:rPr lang="fa-IR" dirty="0"/>
              <a:t>ج) دقیقا همان روح</a:t>
            </a:r>
          </a:p>
          <a:p>
            <a:pPr algn="r" rtl="1"/>
            <a:r>
              <a:rPr lang="fa-IR" dirty="0"/>
              <a:t>د) چیزی است که می رود به بهشت و یا جهنم پس از مرگ</a:t>
            </a:r>
          </a:p>
          <a:p>
            <a:pPr algn="r" rtl="1"/>
            <a:r>
              <a:rPr lang="fa-IR" dirty="0"/>
              <a:t>3. روح انسان چیست؟</a:t>
            </a:r>
            <a:endParaRPr lang="en-GB" dirty="0"/>
          </a:p>
        </p:txBody>
      </p:sp>
      <p:sp>
        <p:nvSpPr>
          <p:cNvPr id="4" name="Content Placeholder 3"/>
          <p:cNvSpPr>
            <a:spLocks noGrp="1"/>
          </p:cNvSpPr>
          <p:nvPr>
            <p:ph sz="half" idx="2"/>
          </p:nvPr>
        </p:nvSpPr>
        <p:spPr/>
        <p:txBody>
          <a:bodyPr>
            <a:normAutofit fontScale="70000" lnSpcReduction="20000"/>
          </a:bodyPr>
          <a:lstStyle/>
          <a:p>
            <a:pPr algn="r" rtl="1"/>
            <a:r>
              <a:rPr lang="fa-IR" dirty="0"/>
              <a:t>. به طور خلاصه طبیعت انسان توصیف می کنند.</a:t>
            </a:r>
          </a:p>
          <a:p>
            <a:pPr algn="r" rtl="1"/>
            <a:r>
              <a:rPr lang="fa-IR" dirty="0"/>
              <a:t>5. فهرست دو آیه کتاب مقدس که ثابت کند که مرگ یک حالت بیهوشی است.</a:t>
            </a:r>
          </a:p>
          <a:p>
            <a:pPr algn="r" rtl="1"/>
            <a:r>
              <a:rPr lang="fa-IR" dirty="0"/>
              <a:t>6. نظر شما در مورد صندلی قضاوت مسیح می دانید؟</a:t>
            </a:r>
          </a:p>
          <a:p>
            <a:pPr algn="r" rtl="1"/>
            <a:r>
              <a:rPr lang="fa-IR" dirty="0"/>
              <a:t>7. چه کسی مطرح خواهد شد و مورد قضاوت قرار؟</a:t>
            </a:r>
          </a:p>
          <a:p>
            <a:pPr algn="r" rtl="1"/>
            <a:r>
              <a:rPr lang="fa-IR" dirty="0"/>
              <a:t>8. جهنم چیست؟</a:t>
            </a:r>
          </a:p>
          <a:p>
            <a:pPr algn="r" rtl="1"/>
            <a:r>
              <a:rPr lang="fa-IR" dirty="0"/>
              <a:t>9. </a:t>
            </a:r>
            <a:r>
              <a:rPr lang="fa-IR"/>
              <a:t>جهنم چیست؟</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شرط ابدیت (1)</a:t>
            </a:r>
            <a:endParaRPr lang="en-GB" dirty="0"/>
          </a:p>
        </p:txBody>
      </p:sp>
      <p:sp>
        <p:nvSpPr>
          <p:cNvPr id="3" name="Content Placeholder 2"/>
          <p:cNvSpPr>
            <a:spLocks noGrp="1"/>
          </p:cNvSpPr>
          <p:nvPr>
            <p:ph idx="1"/>
          </p:nvPr>
        </p:nvSpPr>
        <p:spPr/>
        <p:txBody>
          <a:bodyPr>
            <a:normAutofit fontScale="92500"/>
          </a:bodyPr>
          <a:lstStyle/>
          <a:p>
            <a:pPr lvl="0" algn="r" rtl="1"/>
            <a:r>
              <a:rPr lang="fa-IR" dirty="0" smtClean="0"/>
              <a:t>مسیح... موجب زندگی بود و ابدیت در تاریکی در میان انجیل (</a:t>
            </a:r>
            <a:r>
              <a:rPr lang="en-US" dirty="0" smtClean="0"/>
              <a:t>2 </a:t>
            </a:r>
            <a:r>
              <a:rPr lang="en-US" dirty="0" err="1" smtClean="0"/>
              <a:t>tim</a:t>
            </a:r>
            <a:r>
              <a:rPr lang="en-US" dirty="0" smtClean="0"/>
              <a:t> 1:10 1jn 1:2</a:t>
            </a:r>
            <a:r>
              <a:rPr lang="fa-IR" dirty="0" smtClean="0"/>
              <a:t>) او است منصف از جاودانگی رستگاری (</a:t>
            </a:r>
            <a:r>
              <a:rPr lang="en-US" dirty="0" err="1" smtClean="0"/>
              <a:t>heb</a:t>
            </a:r>
            <a:r>
              <a:rPr lang="en-US" dirty="0" smtClean="0"/>
              <a:t> 2:10 5:9 </a:t>
            </a:r>
            <a:r>
              <a:rPr lang="en-US" dirty="0" err="1" smtClean="0"/>
              <a:t>rvm</a:t>
            </a:r>
            <a:r>
              <a:rPr lang="en-US" dirty="0" smtClean="0"/>
              <a:t> g</a:t>
            </a:r>
            <a:r>
              <a:rPr lang="fa-IR" dirty="0" smtClean="0"/>
              <a:t>).</a:t>
            </a:r>
          </a:p>
          <a:p>
            <a:pPr lvl="0" algn="r" rtl="1"/>
            <a:r>
              <a:rPr lang="fa-IR" dirty="0" smtClean="0"/>
              <a:t>مگر اینکه شما بخورید از موجودی پسر از انسان بنوشید خون او را شما خواهید نه زندگی در شما ( ذاتی در شما ) هر آنکه خورده من موجودی ، و نوشید خونم را بوده زندگی اش ابدیف و من خواهم رش کنم د راو در بالا  در بازپسین روزها- و این چیزی که او می گیرد» زندگی ابدی « (</a:t>
            </a:r>
            <a:r>
              <a:rPr lang="en-US" dirty="0" err="1" smtClean="0"/>
              <a:t>jn</a:t>
            </a:r>
            <a:r>
              <a:rPr lang="en-US" dirty="0" smtClean="0"/>
              <a:t> 6:53-54</a:t>
            </a:r>
            <a:r>
              <a:rPr lang="fa-IR" dirty="0" smtClean="0"/>
              <a:t>). </a:t>
            </a:r>
          </a:p>
          <a:p>
            <a:pPr lvl="0" algn="r" rtl="1"/>
            <a:r>
              <a:rPr lang="fa-IR" dirty="0" smtClean="0"/>
              <a:t>حداوند از ما گرفته (ایمان) زندگی ابدی و این است در او پسر (</a:t>
            </a:r>
            <a:r>
              <a:rPr lang="en-US" dirty="0" smtClean="0"/>
              <a:t>1 </a:t>
            </a:r>
            <a:r>
              <a:rPr lang="en-US" dirty="0" err="1" smtClean="0"/>
              <a:t>jn</a:t>
            </a:r>
            <a:r>
              <a:rPr lang="en-US" dirty="0" smtClean="0"/>
              <a:t> 5:11</a:t>
            </a:r>
            <a:r>
              <a:rPr lang="fa-IR" dirty="0" smtClean="0"/>
              <a:t>) آنجا می توند نه اتفاقی از ابدیت  ساخته بوده ممکن : او است « منصف از رستگاری ابدیت در همه کسانی که اطاعت کرده از او (</a:t>
            </a:r>
            <a:r>
              <a:rPr lang="en-US" dirty="0" err="1" smtClean="0"/>
              <a:t>heb</a:t>
            </a:r>
            <a:r>
              <a:rPr lang="en-US" dirty="0" smtClean="0"/>
              <a:t> 5:9</a:t>
            </a:r>
            <a:r>
              <a:rPr lang="fa-IR" dirty="0" smtClean="0"/>
              <a:t>) ابدیت از انسان بوده بدلیل سرچشمه گرفته د رمیان جهان از مسیح.</a:t>
            </a:r>
            <a:endParaRPr lang="en-GB" dirty="0" smtClean="0"/>
          </a:p>
          <a:p>
            <a:pPr algn="r" rtl="1"/>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شرط ابدیت 2</a:t>
            </a:r>
            <a:endParaRPr lang="en-GB" dirty="0"/>
          </a:p>
        </p:txBody>
      </p:sp>
      <p:sp>
        <p:nvSpPr>
          <p:cNvPr id="3" name="Content Placeholder 2"/>
          <p:cNvSpPr>
            <a:spLocks noGrp="1"/>
          </p:cNvSpPr>
          <p:nvPr>
            <p:ph idx="1"/>
          </p:nvPr>
        </p:nvSpPr>
        <p:spPr/>
        <p:txBody>
          <a:bodyPr>
            <a:normAutofit/>
          </a:bodyPr>
          <a:lstStyle/>
          <a:p>
            <a:pPr lvl="0" algn="r" rtl="1"/>
            <a:r>
              <a:rPr lang="fa-IR" dirty="0" smtClean="0"/>
              <a:t>درستی به موقع جوییدن از ابدیت و خواهد پاداشی از این گرفته به واسطه از زندگی ابدیت – تا اندازه ای او به طور طبیعی عمل کرده دارا بوده (</a:t>
            </a:r>
            <a:r>
              <a:rPr lang="en-US" dirty="0" smtClean="0"/>
              <a:t>rom 2:7 -6:23- </a:t>
            </a:r>
            <a:r>
              <a:rPr lang="en-US" dirty="0" err="1" smtClean="0"/>
              <a:t>jn</a:t>
            </a:r>
            <a:r>
              <a:rPr lang="en-US" dirty="0" smtClean="0"/>
              <a:t> 10:28</a:t>
            </a:r>
            <a:r>
              <a:rPr lang="fa-IR" dirty="0" smtClean="0"/>
              <a:t>) خودمان فانی بدنمان باید قرار داد بر ابدیت از برگشت مسیح(</a:t>
            </a:r>
            <a:r>
              <a:rPr lang="en-US" dirty="0" err="1" smtClean="0"/>
              <a:t>cor</a:t>
            </a:r>
            <a:r>
              <a:rPr lang="en-US" dirty="0" smtClean="0"/>
              <a:t> 15:53</a:t>
            </a:r>
            <a:r>
              <a:rPr lang="fa-IR" dirty="0" smtClean="0"/>
              <a:t>) بدین گونه ابدیت است تا اندازه ای و عده نه حالا دارا بوده (</a:t>
            </a:r>
            <a:r>
              <a:rPr lang="en-US" dirty="0" smtClean="0"/>
              <a:t>1jn 2:25</a:t>
            </a:r>
            <a:r>
              <a:rPr lang="fa-IR" dirty="0" smtClean="0"/>
              <a:t>). دگر این باید آنجا مسیح نباشد نه رشد کند به واسطه مرگ چنانکه آنها مردند در او توانست نابود شود (</a:t>
            </a:r>
            <a:r>
              <a:rPr lang="en-US" dirty="0" smtClean="0"/>
              <a:t>1 </a:t>
            </a:r>
            <a:r>
              <a:rPr lang="en-US" dirty="0" err="1" smtClean="0"/>
              <a:t>cor</a:t>
            </a:r>
            <a:r>
              <a:rPr lang="en-US" dirty="0" smtClean="0"/>
              <a:t> 15:18</a:t>
            </a:r>
            <a:r>
              <a:rPr lang="fa-IR" dirty="0" smtClean="0"/>
              <a:t>) این پیروی برای این منظور آنها آنجا نبودند روح ابدیت آنجا بود درپاداش از بهشت بعد مرگو</a:t>
            </a:r>
          </a:p>
          <a:p>
            <a:pPr lvl="0" algn="r" rtl="1"/>
            <a:r>
              <a:rPr lang="fa-IR" dirty="0" smtClean="0"/>
              <a:t>خداوند تنها بود ابدیت ذاتی(</a:t>
            </a:r>
            <a:r>
              <a:rPr lang="en-US" dirty="0" smtClean="0"/>
              <a:t>1 </a:t>
            </a:r>
            <a:r>
              <a:rPr lang="en-US" dirty="0" err="1" smtClean="0"/>
              <a:t>tim</a:t>
            </a:r>
            <a:r>
              <a:rPr lang="en-US" dirty="0" smtClean="0"/>
              <a:t> 6:16</a:t>
            </a:r>
            <a:r>
              <a:rPr lang="fa-IR" dirty="0" smtClean="0"/>
              <a:t>)</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5036</TotalTime>
  <Words>5043</Words>
  <Application>Microsoft Office PowerPoint</Application>
  <PresentationFormat>On-screen Show (4:3)</PresentationFormat>
  <Paragraphs>229</Paragraphs>
  <Slides>71</Slides>
  <Notes>5</Notes>
  <HiddenSlides>1</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مبانی انجیل: خداوند و مرگ </vt:lpstr>
      <vt:lpstr>www.biblebasicsonline.com www.carelinks.net Email: info@carelinks.net </vt:lpstr>
      <vt:lpstr>4.1 طبیعتی از انسان</vt:lpstr>
      <vt:lpstr>.</vt:lpstr>
      <vt:lpstr>.</vt:lpstr>
      <vt:lpstr>انسان از خاک است</vt:lpstr>
      <vt:lpstr>PowerPoint Presentation</vt:lpstr>
      <vt:lpstr>شرط ابدیت (1)</vt:lpstr>
      <vt:lpstr>شرط ابدیت 2</vt:lpstr>
      <vt:lpstr>4.2- روح </vt:lpstr>
      <vt:lpstr>‘Nephesh’ and ‘Psuche’</vt:lpstr>
      <vt:lpstr>آفرینش انسان</vt:lpstr>
      <vt:lpstr>و انسان همانند حیوان می میرد</vt:lpstr>
      <vt:lpstr>روح میمیرد (1)</vt:lpstr>
      <vt:lpstr>روح میمیرد (2)</vt:lpstr>
      <vt:lpstr>PowerPoint Presentation</vt:lpstr>
      <vt:lpstr>4.3- روح </vt:lpstr>
      <vt:lpstr>معنی درستی از روح</vt:lpstr>
      <vt:lpstr>نیروی روح از زندگی</vt:lpstr>
      <vt:lpstr>روح می میرد 1</vt:lpstr>
      <vt:lpstr>روح میمیرد 2</vt:lpstr>
      <vt:lpstr>انسان چنانکه همانند حیوانات می میرد 1</vt:lpstr>
      <vt:lpstr>و انسان همانند حیوان میمیرد</vt:lpstr>
      <vt:lpstr>4.4- مرگ است غیر معقول </vt:lpstr>
      <vt:lpstr>مرگ است  نا خودآگاه 1</vt:lpstr>
      <vt:lpstr>مرگ است نا خود آگاه 2</vt:lpstr>
      <vt:lpstr>مرگ همانند خوابیدن</vt:lpstr>
      <vt:lpstr>دروغ اندیشه ها </vt:lpstr>
      <vt:lpstr>PowerPoint Presentation</vt:lpstr>
      <vt:lpstr>.</vt:lpstr>
      <vt:lpstr>PowerPoint Presentation</vt:lpstr>
      <vt:lpstr>4.5- رستاخیزی </vt:lpstr>
      <vt:lpstr>بسیاری از آنها خوابیدن در خاک از زمینی بایستی بیدار شوند(daniel 12 verese 2) چنانکه این است برای شما تنها اتفاق مرگ؟</vt:lpstr>
      <vt:lpstr>.</vt:lpstr>
      <vt:lpstr>PowerPoint Presentation</vt:lpstr>
      <vt:lpstr>رستاخیزی از بدن1</vt:lpstr>
      <vt:lpstr>رستگاری از بدن 2</vt:lpstr>
      <vt:lpstr>“و آن اتفاق مبارک”</vt:lpstr>
      <vt:lpstr>اتفاقی که با ایمان از رستگاری</vt:lpstr>
      <vt:lpstr>.</vt:lpstr>
      <vt:lpstr>4.6- داوری </vt:lpstr>
      <vt:lpstr>داوری خواهد آمد</vt:lpstr>
      <vt:lpstr>تفکیکی از خوبی نتیجه بدی</vt:lpstr>
      <vt:lpstr>هنگامی که مسیح بر می گردد سپس پاداش بخشندگی معین خواد شد... و نه قبل</vt:lpstr>
      <vt:lpstr>.</vt:lpstr>
      <vt:lpstr>تفکیکی از خوبی و بدی و دادگاهی- نه در مرگ</vt:lpstr>
      <vt:lpstr>همه خوبی ها پاداشی هستند که خواهند با هم در مقدار زمانی </vt:lpstr>
      <vt:lpstr>4-7. مکانی از پاداش- بهشت یا زمین؟ </vt:lpstr>
      <vt:lpstr>.</vt:lpstr>
      <vt:lpstr>.</vt:lpstr>
      <vt:lpstr>4-8. مسئولیت خداوند</vt:lpstr>
      <vt:lpstr>آگاهی و دانش از گفته های خداوند ساخته شده مسئولیت از حکمرانی</vt:lpstr>
      <vt:lpstr>.</vt:lpstr>
      <vt:lpstr>.</vt:lpstr>
      <vt:lpstr>نه هر کسانی که همیشه زندگی می کنند خواهند بابلا روند </vt:lpstr>
      <vt:lpstr>4-9. جهنم</vt:lpstr>
      <vt:lpstr>معنی هایی از (انجیل) عالم اسفل</vt:lpstr>
      <vt:lpstr>یونس پیغمبر در جهنم</vt:lpstr>
      <vt:lpstr>عالم اسفل است به معنای بالا رفتن</vt:lpstr>
      <vt:lpstr>و نیکوکاری است رستگاری خارج از عالم اسفل</vt:lpstr>
      <vt:lpstr>هر دو نفر خوب و بد را به "جهنم" بروید، یعنی قبر.</vt:lpstr>
      <vt:lpstr>دوزخ است محل ابدی عذاب</vt:lpstr>
      <vt:lpstr>عزکیل 33</vt:lpstr>
      <vt:lpstr>آتش ابدی" تحت اللفظی نیست؛ آن را نمادی از خشم و نابودی کامل خدا</vt:lpstr>
      <vt:lpstr>جهنم</vt:lpstr>
      <vt:lpstr>.</vt:lpstr>
      <vt:lpstr>همیشه سیگار کشیدن روگرفت زباله در نزدیکی آنتاناناریوو، ماداگاسکار</vt:lpstr>
      <vt:lpstr>.</vt:lpstr>
      <vt:lpstr>.</vt:lpstr>
      <vt:lpstr>www.biblebasicsonline.com www.carelinks.net Email: info@carelinks.net </vt:lpstr>
      <vt:lpstr>Study 4: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Dr. Roxana</cp:lastModifiedBy>
  <cp:revision>138</cp:revision>
  <dcterms:created xsi:type="dcterms:W3CDTF">2012-04-15T06:55:29Z</dcterms:created>
  <dcterms:modified xsi:type="dcterms:W3CDTF">2015-06-28T11:43:32Z</dcterms:modified>
</cp:coreProperties>
</file>