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7" r:id="rId3"/>
    <p:sldId id="262" r:id="rId4"/>
    <p:sldId id="266" r:id="rId5"/>
    <p:sldId id="267" r:id="rId6"/>
    <p:sldId id="268" r:id="rId7"/>
    <p:sldId id="257" r:id="rId8"/>
    <p:sldId id="263" r:id="rId9"/>
    <p:sldId id="269" r:id="rId10"/>
    <p:sldId id="270" r:id="rId11"/>
    <p:sldId id="271" r:id="rId12"/>
    <p:sldId id="272" r:id="rId13"/>
    <p:sldId id="273" r:id="rId14"/>
    <p:sldId id="264" r:id="rId15"/>
    <p:sldId id="274" r:id="rId16"/>
    <p:sldId id="275" r:id="rId17"/>
    <p:sldId id="258" r:id="rId18"/>
    <p:sldId id="261" r:id="rId19"/>
    <p:sldId id="289" r:id="rId20"/>
    <p:sldId id="276" r:id="rId21"/>
    <p:sldId id="277" r:id="rId22"/>
    <p:sldId id="259" r:id="rId23"/>
    <p:sldId id="290" r:id="rId24"/>
    <p:sldId id="260" r:id="rId25"/>
    <p:sldId id="291" r:id="rId26"/>
    <p:sldId id="278" r:id="rId27"/>
    <p:sldId id="279" r:id="rId28"/>
    <p:sldId id="282" r:id="rId29"/>
    <p:sldId id="281" r:id="rId30"/>
    <p:sldId id="280" r:id="rId31"/>
    <p:sldId id="283" r:id="rId32"/>
    <p:sldId id="284" r:id="rId33"/>
    <p:sldId id="288"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CC"/>
    <a:srgbClr val="0033CC"/>
    <a:srgbClr val="6600CC"/>
    <a:srgbClr val="3333C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p:scale>
          <a:sx n="62" d="100"/>
          <a:sy n="62" d="100"/>
        </p:scale>
        <p:origin x="-1542"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A7DA2-5426-4670-9914-478191EC42C4}" type="datetimeFigureOut">
              <a:rPr lang="en-GB" smtClean="0"/>
              <a:pPr/>
              <a:t>11/06/2015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C17FA0-8BDF-4C5A-8677-3BEC01AC5FA5}" type="slidenum">
              <a:rPr lang="en-GB" smtClean="0"/>
              <a:pPr/>
              <a:t>‹#›</a:t>
            </a:fld>
            <a:endParaRPr lang="en-GB"/>
          </a:p>
        </p:txBody>
      </p:sp>
    </p:spTree>
    <p:extLst>
      <p:ext uri="{BB962C8B-B14F-4D97-AF65-F5344CB8AC3E}">
        <p14:creationId xmlns:p14="http://schemas.microsoft.com/office/powerpoint/2010/main" val="143196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1C601-0AAE-4FF9-9FF2-BB85B740CEF1}" type="slidenum">
              <a:rPr lang="en-US" altLang="ko-KR"/>
              <a:pPr/>
              <a:t>7</a:t>
            </a:fld>
            <a:endParaRPr lang="en-US" altLang="ko-K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ko-K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7C3D05-F191-4E8D-836F-EF65CFB4864B}" type="datetimeFigureOut">
              <a:rPr lang="en-GB" smtClean="0"/>
              <a:pPr/>
              <a:t>11/06/2015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7C3D05-F191-4E8D-836F-EF65CFB4864B}" type="datetimeFigureOut">
              <a:rPr lang="en-GB" smtClean="0"/>
              <a:pPr/>
              <a:t>11/06/2015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7C3D05-F191-4E8D-836F-EF65CFB4864B}" type="datetimeFigureOut">
              <a:rPr lang="en-GB" smtClean="0"/>
              <a:pPr/>
              <a:t>11/06/2015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7C3D05-F191-4E8D-836F-EF65CFB4864B}" type="datetimeFigureOut">
              <a:rPr lang="en-GB" smtClean="0"/>
              <a:pPr/>
              <a:t>11/06/2015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C3D05-F191-4E8D-836F-EF65CFB4864B}" type="datetimeFigureOut">
              <a:rPr lang="en-GB" smtClean="0"/>
              <a:pPr/>
              <a:t>11/06/2015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7C3D05-F191-4E8D-836F-EF65CFB4864B}" type="datetimeFigureOut">
              <a:rPr lang="en-GB" smtClean="0"/>
              <a:pPr/>
              <a:t>11/06/2015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7C3D05-F191-4E8D-836F-EF65CFB4864B}" type="datetimeFigureOut">
              <a:rPr lang="en-GB" smtClean="0"/>
              <a:pPr/>
              <a:t>11/06/2015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7C3D05-F191-4E8D-836F-EF65CFB4864B}" type="datetimeFigureOut">
              <a:rPr lang="en-GB" smtClean="0"/>
              <a:pPr/>
              <a:t>11/06/2015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C3D05-F191-4E8D-836F-EF65CFB4864B}" type="datetimeFigureOut">
              <a:rPr lang="en-GB" smtClean="0"/>
              <a:pPr/>
              <a:t>11/06/2015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C3D05-F191-4E8D-836F-EF65CFB4864B}" type="datetimeFigureOut">
              <a:rPr lang="en-GB" smtClean="0"/>
              <a:pPr/>
              <a:t>11/06/2015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C3D05-F191-4E8D-836F-EF65CFB4864B}" type="datetimeFigureOut">
              <a:rPr lang="en-GB" smtClean="0"/>
              <a:pPr/>
              <a:t>11/06/2015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C3D05-F191-4E8D-836F-EF65CFB4864B}" type="datetimeFigureOut">
              <a:rPr lang="en-GB" smtClean="0"/>
              <a:pPr/>
              <a:t>11/06/2015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72DB8-4BEB-454F-9637-28C152FACC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7560" y="908720"/>
            <a:ext cx="6046440" cy="2118097"/>
          </a:xfrm>
        </p:spPr>
        <p:txBody>
          <a:bodyPr>
            <a:normAutofit/>
          </a:bodyPr>
          <a:lstStyle/>
          <a:p>
            <a:r>
              <a:rPr lang="fa-IR" b="1" dirty="0" smtClean="0">
                <a:solidFill>
                  <a:schemeClr val="accent2">
                    <a:lumMod val="50000"/>
                  </a:schemeClr>
                </a:solidFill>
              </a:rPr>
              <a:t>انجیل اصلی </a:t>
            </a:r>
            <a:br>
              <a:rPr lang="fa-IR" b="1" dirty="0" smtClean="0">
                <a:solidFill>
                  <a:schemeClr val="accent2">
                    <a:lumMod val="50000"/>
                  </a:schemeClr>
                </a:solidFill>
              </a:rPr>
            </a:br>
            <a:r>
              <a:rPr lang="fa-IR" b="1" dirty="0" smtClean="0">
                <a:solidFill>
                  <a:schemeClr val="accent2">
                    <a:lumMod val="50000"/>
                  </a:schemeClr>
                </a:solidFill>
              </a:rPr>
              <a:t>مطالعه 1: خداوند</a:t>
            </a:r>
            <a:r>
              <a:rPr lang="en-GB" dirty="0" smtClean="0"/>
              <a:t/>
            </a:r>
            <a:br>
              <a:rPr lang="en-GB" dirty="0" smtClean="0"/>
            </a:br>
            <a:endParaRPr lang="en-GB" dirty="0"/>
          </a:p>
        </p:txBody>
      </p:sp>
      <p:sp>
        <p:nvSpPr>
          <p:cNvPr id="3" name="Subtitle 2"/>
          <p:cNvSpPr>
            <a:spLocks noGrp="1"/>
          </p:cNvSpPr>
          <p:nvPr>
            <p:ph type="subTitle" idx="1"/>
          </p:nvPr>
        </p:nvSpPr>
        <p:spPr>
          <a:xfrm>
            <a:off x="3131840" y="3501008"/>
            <a:ext cx="6400800" cy="1656184"/>
          </a:xfrm>
        </p:spPr>
        <p:txBody>
          <a:bodyPr>
            <a:normAutofit fontScale="85000" lnSpcReduction="20000"/>
          </a:bodyPr>
          <a:lstStyle/>
          <a:p>
            <a:r>
              <a:rPr lang="fa-IR" dirty="0" smtClean="0">
                <a:solidFill>
                  <a:schemeClr val="accent2">
                    <a:lumMod val="50000"/>
                  </a:schemeClr>
                </a:solidFill>
              </a:rPr>
              <a:t>1.1 هستی خداوند</a:t>
            </a:r>
            <a:endParaRPr lang="en-GB" dirty="0" smtClean="0">
              <a:solidFill>
                <a:schemeClr val="accent2">
                  <a:lumMod val="50000"/>
                </a:schemeClr>
              </a:solidFill>
            </a:endParaRPr>
          </a:p>
          <a:p>
            <a:r>
              <a:rPr lang="fa-IR" dirty="0" smtClean="0">
                <a:solidFill>
                  <a:schemeClr val="accent2">
                    <a:lumMod val="50000"/>
                  </a:schemeClr>
                </a:solidFill>
              </a:rPr>
              <a:t>1.2 صفت های از  خداوند</a:t>
            </a:r>
            <a:endParaRPr lang="en-GB" dirty="0" smtClean="0">
              <a:solidFill>
                <a:schemeClr val="accent2">
                  <a:lumMod val="50000"/>
                </a:schemeClr>
              </a:solidFill>
            </a:endParaRPr>
          </a:p>
          <a:p>
            <a:r>
              <a:rPr lang="fa-IR" dirty="0" smtClean="0">
                <a:solidFill>
                  <a:schemeClr val="accent2">
                    <a:lumMod val="50000"/>
                  </a:schemeClr>
                </a:solidFill>
              </a:rPr>
              <a:t>1.3 نام های خداوند و صفت بارز1: </a:t>
            </a:r>
          </a:p>
          <a:p>
            <a:r>
              <a:rPr lang="fa-IR" dirty="0" smtClean="0">
                <a:solidFill>
                  <a:schemeClr val="accent2">
                    <a:lumMod val="50000"/>
                  </a:schemeClr>
                </a:solidFill>
              </a:rPr>
              <a:t>آشکار سازی خداوند</a:t>
            </a:r>
            <a:endParaRPr lang="en-GB" dirty="0"/>
          </a:p>
        </p:txBody>
      </p:sp>
      <p:pic>
        <p:nvPicPr>
          <p:cNvPr id="4" name="Picture 3" descr="BBjpg.JPG"/>
          <p:cNvPicPr>
            <a:picLocks noChangeAspect="1"/>
          </p:cNvPicPr>
          <p:nvPr/>
        </p:nvPicPr>
        <p:blipFill>
          <a:blip r:embed="rId2" cstate="print"/>
          <a:stretch>
            <a:fillRect/>
          </a:stretch>
        </p:blipFill>
        <p:spPr>
          <a:xfrm>
            <a:off x="683568" y="1124744"/>
            <a:ext cx="2741891" cy="42144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640960" cy="5577483"/>
          </a:xfrm>
        </p:spPr>
        <p:txBody>
          <a:bodyPr>
            <a:normAutofit fontScale="92500" lnSpcReduction="20000"/>
          </a:bodyPr>
          <a:lstStyle/>
          <a:p>
            <a:pPr algn="r">
              <a:buNone/>
            </a:pPr>
            <a:r>
              <a:rPr lang="en-GB" dirty="0" smtClean="0"/>
              <a:t>. </a:t>
            </a:r>
            <a:r>
              <a:rPr lang="en-GB" sz="2600" dirty="0" smtClean="0"/>
              <a:t>Mt</a:t>
            </a:r>
            <a:r>
              <a:rPr lang="en-GB" sz="2600" dirty="0"/>
              <a:t>. </a:t>
            </a:r>
            <a:r>
              <a:rPr lang="en-GB" sz="2600" dirty="0" smtClean="0"/>
              <a:t>5:8</a:t>
            </a:r>
            <a:r>
              <a:rPr lang="fa-IR" sz="2600" dirty="0" smtClean="0"/>
              <a:t> دعاهایی بودند خالص که از ته قلب: از آنجا که خداوند می توانست ببیند </a:t>
            </a:r>
            <a:endParaRPr lang="en-GB" sz="2600" dirty="0"/>
          </a:p>
          <a:p>
            <a:pPr>
              <a:buNone/>
            </a:pPr>
            <a:r>
              <a:rPr lang="en-GB" dirty="0"/>
              <a:t> </a:t>
            </a:r>
          </a:p>
          <a:p>
            <a:pPr algn="ctr">
              <a:buNone/>
            </a:pPr>
            <a:r>
              <a:rPr lang="fa-IR" dirty="0" smtClean="0"/>
              <a:t>او خداوندی که خدمتگذاری که می توانست خدمت کند به او؛ و آنجا او می توانست ببیند چهره او، و او نامش</a:t>
            </a:r>
            <a:r>
              <a:rPr lang="en-GB" dirty="0" smtClean="0"/>
              <a:t>“</a:t>
            </a:r>
            <a:endParaRPr lang="fa-IR" dirty="0" smtClean="0"/>
          </a:p>
          <a:p>
            <a:pPr algn="ctr">
              <a:buNone/>
            </a:pPr>
            <a:r>
              <a:rPr lang="en-GB" dirty="0" smtClean="0"/>
              <a:t> (</a:t>
            </a:r>
            <a:r>
              <a:rPr lang="fa-IR" dirty="0" smtClean="0"/>
              <a:t>نام های خداوند </a:t>
            </a:r>
            <a:r>
              <a:rPr lang="en-GB" dirty="0" smtClean="0"/>
              <a:t>- </a:t>
            </a:r>
            <a:r>
              <a:rPr lang="en-GB" dirty="0"/>
              <a:t>Rev. 3:12</a:t>
            </a:r>
            <a:r>
              <a:rPr lang="en-GB" dirty="0" smtClean="0"/>
              <a:t>)</a:t>
            </a:r>
            <a:endParaRPr lang="fa-IR" dirty="0" smtClean="0"/>
          </a:p>
          <a:p>
            <a:pPr algn="ctr">
              <a:buNone/>
            </a:pPr>
            <a:r>
              <a:rPr lang="fa-IR" dirty="0" smtClean="0"/>
              <a:t>که می توانست درون انجا پیشانی</a:t>
            </a:r>
            <a:r>
              <a:rPr lang="en-GB" dirty="0" smtClean="0"/>
              <a:t>”. </a:t>
            </a:r>
            <a:r>
              <a:rPr lang="en-GB" sz="2600" dirty="0" smtClean="0"/>
              <a:t>Rev</a:t>
            </a:r>
            <a:r>
              <a:rPr lang="en-GB" sz="2600" dirty="0"/>
              <a:t>. </a:t>
            </a:r>
            <a:r>
              <a:rPr lang="en-GB" sz="2600" dirty="0" smtClean="0"/>
              <a:t>22:3,4</a:t>
            </a:r>
          </a:p>
          <a:p>
            <a:pPr>
              <a:buNone/>
            </a:pPr>
            <a:endParaRPr lang="en-GB" dirty="0" smtClean="0"/>
          </a:p>
          <a:p>
            <a:pPr algn="ctr">
              <a:buNone/>
            </a:pPr>
            <a:r>
              <a:rPr lang="fa-IR" dirty="0" smtClean="0"/>
              <a:t>این عمیق ترین خواهد باشد عملی کاربردی بر روی زندگی ما</a:t>
            </a:r>
            <a:r>
              <a:rPr lang="en-GB" dirty="0"/>
              <a:t> </a:t>
            </a:r>
          </a:p>
          <a:p>
            <a:pPr algn="ctr">
              <a:buNone/>
            </a:pPr>
            <a:r>
              <a:rPr lang="fa-IR" sz="2600" b="1" dirty="0" smtClean="0"/>
              <a:t>تعقیب کردن مکانی که برای همه مردم به همراه و تقدس ، هیچ یک هرچند که نخواهد دید اولین پادشاهی را</a:t>
            </a:r>
            <a:r>
              <a:rPr lang="en-GB" sz="1300" dirty="0" smtClean="0"/>
              <a:t>Heb</a:t>
            </a:r>
            <a:r>
              <a:rPr lang="en-GB" sz="1300" dirty="0"/>
              <a:t>. 12:14</a:t>
            </a:r>
            <a:r>
              <a:rPr lang="fa-IR" sz="1300" dirty="0"/>
              <a:t> </a:t>
            </a:r>
            <a:r>
              <a:rPr lang="en-GB" dirty="0" smtClean="0"/>
              <a:t> </a:t>
            </a:r>
            <a:endParaRPr lang="en-GB" dirty="0"/>
          </a:p>
          <a:p>
            <a:pPr algn="ctr">
              <a:buNone/>
            </a:pPr>
            <a:r>
              <a:rPr lang="fa-IR" sz="2600" dirty="0" smtClean="0"/>
              <a:t>ومانباید پیمان سوگند بخوریم، برای اینکه او کسی که پیمانش به واسطه آسمان، پیمانی که به واسطه تخت پادشاهی خداوند و به واسطه او که بر روی آن</a:t>
            </a:r>
          </a:p>
          <a:p>
            <a:pPr algn="ctr">
              <a:buNone/>
            </a:pPr>
            <a:r>
              <a:rPr lang="en-GB" sz="2600" dirty="0" smtClean="0"/>
              <a:t>Mt. 23:22 </a:t>
            </a:r>
            <a:endParaRPr lang="fa-IR" sz="2600" dirty="0" smtClean="0"/>
          </a:p>
          <a:p>
            <a:pPr>
              <a:buNone/>
            </a:pPr>
            <a:endParaRPr lang="en-GB" sz="2600" dirty="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chemeClr val="accent1">
                    <a:lumMod val="50000"/>
                  </a:schemeClr>
                </a:solidFill>
                <a:effectLst>
                  <a:reflection blurRad="6350" stA="55000" endA="300" endPos="45500" dir="5400000" sy="-100000" algn="bl" rotWithShape="0"/>
                </a:effectLst>
              </a:rPr>
              <a:t>دیده شده خداوند</a:t>
            </a:r>
            <a:r>
              <a:rPr lang="en-GB" b="1" dirty="0" smtClean="0">
                <a:solidFill>
                  <a:schemeClr val="accent1">
                    <a:lumMod val="50000"/>
                  </a:schemeClr>
                </a:solidFill>
                <a:effectLst>
                  <a:reflection blurRad="6350" stA="55000" endA="300" endPos="45500" dir="5400000" sy="-100000" algn="bl" rotWithShape="0"/>
                </a:effectLst>
              </a:rPr>
              <a:t/>
            </a:r>
            <a:br>
              <a:rPr lang="en-GB" b="1" dirty="0" smtClean="0">
                <a:solidFill>
                  <a:schemeClr val="accent1">
                    <a:lumMod val="50000"/>
                  </a:schemeClr>
                </a:solidFill>
                <a:effectLst>
                  <a:reflection blurRad="6350" stA="55000" endA="300" endPos="45500" dir="5400000" sy="-100000" algn="bl" rotWithShape="0"/>
                </a:effectLst>
              </a:rPr>
            </a:br>
            <a:r>
              <a:rPr lang="fa-IR" b="1" dirty="0" smtClean="0">
                <a:solidFill>
                  <a:schemeClr val="accent1">
                    <a:lumMod val="50000"/>
                  </a:schemeClr>
                </a:solidFill>
                <a:effectLst>
                  <a:reflection blurRad="6350" stA="55000" endA="300" endPos="45500" dir="5400000" sy="-100000" algn="bl" rotWithShape="0"/>
                </a:effectLst>
              </a:rPr>
              <a:t>امیدی از با ایمانان</a:t>
            </a:r>
            <a:endParaRPr lang="en-GB" b="1" dirty="0">
              <a:solidFill>
                <a:schemeClr val="accent1">
                  <a:lumMod val="50000"/>
                </a:schemeClr>
              </a:solidFill>
              <a:effectLst>
                <a:reflection blurRad="6350" stA="55000" endA="300" endPos="45500" dir="5400000" sy="-100000" algn="bl" rotWithShape="0"/>
              </a:effectLst>
            </a:endParaRPr>
          </a:p>
        </p:txBody>
      </p:sp>
      <p:sp>
        <p:nvSpPr>
          <p:cNvPr id="3" name="Content Placeholder 2"/>
          <p:cNvSpPr>
            <a:spLocks noGrp="1"/>
          </p:cNvSpPr>
          <p:nvPr>
            <p:ph idx="1"/>
          </p:nvPr>
        </p:nvSpPr>
        <p:spPr>
          <a:xfrm>
            <a:off x="457200" y="1772816"/>
            <a:ext cx="5266928" cy="4353347"/>
          </a:xfrm>
        </p:spPr>
        <p:txBody>
          <a:bodyPr>
            <a:normAutofit fontScale="92500" lnSpcReduction="20000"/>
          </a:bodyPr>
          <a:lstStyle/>
          <a:p>
            <a:pPr>
              <a:buNone/>
            </a:pPr>
            <a:r>
              <a:rPr lang="fa-IR" dirty="0" smtClean="0"/>
              <a:t>و بعد از اینکه پوست من خراب شد این را من میدانم آنجا درون گوشت من می توانست دیده شود خدا، هر کسی که من می توانستم ببینم مال خودش، و من چشمهایم می توانست مشاهده کند ، و </a:t>
            </a:r>
            <a:r>
              <a:rPr lang="en-GB" dirty="0"/>
              <a:t>(Job 19:26,27).</a:t>
            </a:r>
            <a:r>
              <a:rPr lang="fa-IR" dirty="0"/>
              <a:t> نه </a:t>
            </a:r>
            <a:r>
              <a:rPr lang="fa-IR" dirty="0" smtClean="0"/>
              <a:t>دیگری</a:t>
            </a:r>
          </a:p>
          <a:p>
            <a:pPr algn="ctr">
              <a:buNone/>
            </a:pPr>
            <a:r>
              <a:rPr lang="fa-IR" dirty="0" smtClean="0"/>
              <a:t>ما حالا میبینیم انچه که در اینه است به همراه عکس نامفهوم: اما چنانکه صورت به صورت </a:t>
            </a:r>
            <a:endParaRPr lang="fa-IR" dirty="0"/>
          </a:p>
          <a:p>
            <a:pPr algn="ctr">
              <a:buNone/>
            </a:pPr>
            <a:r>
              <a:rPr lang="en-GB" dirty="0" smtClean="0"/>
              <a:t>” (</a:t>
            </a:r>
            <a:r>
              <a:rPr lang="en-GB" dirty="0"/>
              <a:t>1 Cor. 13:12).</a:t>
            </a:r>
          </a:p>
          <a:p>
            <a:endParaRPr lang="en-GB" dirty="0"/>
          </a:p>
        </p:txBody>
      </p:sp>
      <p:pic>
        <p:nvPicPr>
          <p:cNvPr id="4" name="Picture 3" descr="foggy mirror.jpg"/>
          <p:cNvPicPr>
            <a:picLocks noChangeAspect="1"/>
          </p:cNvPicPr>
          <p:nvPr/>
        </p:nvPicPr>
        <p:blipFill>
          <a:blip r:embed="rId2" cstate="print"/>
          <a:stretch>
            <a:fillRect/>
          </a:stretch>
        </p:blipFill>
        <p:spPr>
          <a:xfrm>
            <a:off x="5508104" y="2420888"/>
            <a:ext cx="3923928" cy="3923928"/>
          </a:xfrm>
          <a:prstGeom prst="rect">
            <a:avLst/>
          </a:prstGeom>
          <a:effectLst>
            <a:softEdge rad="317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100" dirty="0" smtClean="0"/>
              <a:t>Gen</a:t>
            </a:r>
            <a:r>
              <a:rPr lang="en-GB" sz="3100" dirty="0"/>
              <a:t>. </a:t>
            </a:r>
            <a:r>
              <a:rPr lang="en-GB" sz="3100" dirty="0" smtClean="0"/>
              <a:t>1:26 </a:t>
            </a:r>
            <a:r>
              <a:rPr lang="fa-IR" sz="1800" b="1" dirty="0" smtClean="0"/>
              <a:t>و خداوند گفت که اجازه دهید او را بسازم بر ایتان در عکس، بعد از این همه شباهتها</a:t>
            </a:r>
            <a:endParaRPr lang="en-GB" sz="1800" b="1" dirty="0"/>
          </a:p>
        </p:txBody>
      </p:sp>
      <p:sp>
        <p:nvSpPr>
          <p:cNvPr id="3" name="Content Placeholder 2"/>
          <p:cNvSpPr>
            <a:spLocks noGrp="1"/>
          </p:cNvSpPr>
          <p:nvPr>
            <p:ph idx="1"/>
          </p:nvPr>
        </p:nvSpPr>
        <p:spPr>
          <a:xfrm>
            <a:off x="457200" y="1600200"/>
            <a:ext cx="6275040" cy="4781127"/>
          </a:xfrm>
        </p:spPr>
        <p:txBody>
          <a:bodyPr>
            <a:normAutofit/>
          </a:bodyPr>
          <a:lstStyle/>
          <a:p>
            <a:pPr algn="r" rtl="1"/>
            <a:r>
              <a:rPr lang="fa-IR" sz="2400" dirty="0" smtClean="0"/>
              <a:t>صحبتهای جیمیز 3:9 گفته که اجازه دهید مردی که چند ساخته شده از شباهت صورت خداوند</a:t>
            </a:r>
          </a:p>
          <a:p>
            <a:pPr algn="r" rtl="1"/>
            <a:r>
              <a:rPr lang="fa-IR" sz="2400" dirty="0" smtClean="0"/>
              <a:t>حزقیال گفت خداوند بر تخت سلطنت نشاندن درباره کروبی، به همراه نیمرخ، شباهت هایی است که به انسان(</a:t>
            </a:r>
            <a:r>
              <a:rPr lang="en-US" sz="2400" dirty="0" smtClean="0"/>
              <a:t>ez.1:26Y10:20</a:t>
            </a:r>
            <a:r>
              <a:rPr lang="fa-IR" sz="2400" dirty="0" smtClean="0"/>
              <a:t>) این است خداوند خودشان کسی که است تعیین کرده درباره کروبی.</a:t>
            </a:r>
            <a:r>
              <a:rPr lang="en-GB" sz="2400" dirty="0"/>
              <a:t> (2 Kings 19:15 </a:t>
            </a:r>
            <a:r>
              <a:rPr lang="en-GB" sz="2400" dirty="0" smtClean="0"/>
              <a:t>RV). </a:t>
            </a:r>
            <a:endParaRPr lang="fa-IR" sz="2400" dirty="0" smtClean="0"/>
          </a:p>
          <a:p>
            <a:pPr algn="r" rtl="1"/>
            <a:r>
              <a:rPr lang="fa-IR" sz="2400" dirty="0" smtClean="0"/>
              <a:t>همانطور که برا ی ما است این عکس ما باید بگیریم بدنی از خداوند، و باید انسانی بوده که گرفته شده از یک سکه پول عکس سکه انگلستان هر جند که باید عکس قیصر درون آن در قیصر</a:t>
            </a:r>
            <a:r>
              <a:rPr lang="en-GB" sz="2400" dirty="0" smtClean="0"/>
              <a:t>Because we (</a:t>
            </a:r>
            <a:r>
              <a:rPr lang="en-GB" sz="2400" dirty="0"/>
              <a:t>Lk. 20:25). </a:t>
            </a:r>
          </a:p>
        </p:txBody>
      </p:sp>
      <p:pic>
        <p:nvPicPr>
          <p:cNvPr id="5" name="Picture 4" descr="Julius-Caesar-coin.jpg"/>
          <p:cNvPicPr>
            <a:picLocks noChangeAspect="1"/>
          </p:cNvPicPr>
          <p:nvPr/>
        </p:nvPicPr>
        <p:blipFill>
          <a:blip r:embed="rId2" cstate="print"/>
          <a:stretch>
            <a:fillRect/>
          </a:stretch>
        </p:blipFill>
        <p:spPr>
          <a:xfrm>
            <a:off x="6555448" y="4077072"/>
            <a:ext cx="2273044" cy="2189976"/>
          </a:xfrm>
          <a:prstGeom prst="ellipse">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t="-4000" r="-7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FFCC"/>
                </a:solidFill>
              </a:rPr>
              <a:t>صفت های خداوند هست دارای مکان</a:t>
            </a:r>
            <a:endParaRPr lang="en-GB" b="1" dirty="0">
              <a:solidFill>
                <a:srgbClr val="FFFFCC"/>
              </a:solidFill>
            </a:endParaRPr>
          </a:p>
        </p:txBody>
      </p:sp>
      <p:sp>
        <p:nvSpPr>
          <p:cNvPr id="3" name="Content Placeholder 2"/>
          <p:cNvSpPr>
            <a:spLocks noGrp="1"/>
          </p:cNvSpPr>
          <p:nvPr>
            <p:ph idx="1"/>
          </p:nvPr>
        </p:nvSpPr>
        <p:spPr/>
        <p:txBody>
          <a:bodyPr/>
          <a:lstStyle/>
          <a:p>
            <a:pPr algn="r" rtl="1"/>
            <a:r>
              <a:rPr lang="fa-IR" dirty="0" smtClean="0">
                <a:solidFill>
                  <a:srgbClr val="FFFFCC"/>
                </a:solidFill>
              </a:rPr>
              <a:t>و این است بهشت خداوند</a:t>
            </a:r>
            <a:r>
              <a:rPr lang="en-GB" dirty="0" smtClean="0">
                <a:solidFill>
                  <a:srgbClr val="FFFFCC"/>
                </a:solidFill>
              </a:rPr>
              <a:t>(</a:t>
            </a:r>
            <a:r>
              <a:rPr lang="en-GB" dirty="0" err="1" smtClean="0">
                <a:solidFill>
                  <a:srgbClr val="FFFFCC"/>
                </a:solidFill>
              </a:rPr>
              <a:t>Ecc</a:t>
            </a:r>
            <a:r>
              <a:rPr lang="en-GB" dirty="0">
                <a:solidFill>
                  <a:srgbClr val="FFFFCC"/>
                </a:solidFill>
              </a:rPr>
              <a:t>. 5:2</a:t>
            </a:r>
            <a:r>
              <a:rPr lang="en-GB" dirty="0" smtClean="0">
                <a:solidFill>
                  <a:srgbClr val="FFFFCC"/>
                </a:solidFill>
              </a:rPr>
              <a:t>)</a:t>
            </a:r>
          </a:p>
          <a:p>
            <a:pPr algn="l" rtl="1"/>
            <a:r>
              <a:rPr lang="fa-IR" dirty="0" smtClean="0">
                <a:solidFill>
                  <a:srgbClr val="FFFFCC"/>
                </a:solidFill>
              </a:rPr>
              <a:t>واو است که می بیند زیر را بواسطه بالاترین جایگاه مقدس به واسطه بهشتی که نشان می دهد پادشاهی او را در زمین </a:t>
            </a:r>
            <a:r>
              <a:rPr lang="en-GB" dirty="0" smtClean="0">
                <a:solidFill>
                  <a:srgbClr val="FFFFCC"/>
                </a:solidFill>
              </a:rPr>
              <a:t> </a:t>
            </a:r>
            <a:r>
              <a:rPr lang="en-GB" dirty="0">
                <a:solidFill>
                  <a:srgbClr val="FFFFCC"/>
                </a:solidFill>
              </a:rPr>
              <a:t>(Ps. 102:19</a:t>
            </a:r>
            <a:r>
              <a:rPr lang="en-GB" dirty="0" smtClean="0">
                <a:solidFill>
                  <a:srgbClr val="FFFFCC"/>
                </a:solidFill>
              </a:rPr>
              <a:t>)</a:t>
            </a:r>
          </a:p>
          <a:p>
            <a:pPr algn="l" rtl="1"/>
            <a:r>
              <a:rPr lang="fa-IR" dirty="0" smtClean="0">
                <a:solidFill>
                  <a:srgbClr val="FFFFCC"/>
                </a:solidFill>
              </a:rPr>
              <a:t>شنیدن در بهشت برای تو مسکن است آن جا</a:t>
            </a:r>
            <a:r>
              <a:rPr lang="en-GB" dirty="0" smtClean="0">
                <a:solidFill>
                  <a:srgbClr val="FFFFCC"/>
                </a:solidFill>
              </a:rPr>
              <a:t> </a:t>
            </a:r>
            <a:r>
              <a:rPr lang="en-GB" dirty="0">
                <a:solidFill>
                  <a:srgbClr val="FFFFCC"/>
                </a:solidFill>
              </a:rPr>
              <a:t>(1 Kings 8:39</a:t>
            </a:r>
            <a:r>
              <a:rPr lang="en-GB" dirty="0" smtClean="0">
                <a:solidFill>
                  <a:srgbClr val="FFFFCC"/>
                </a:solidFill>
              </a:rPr>
              <a:t>).</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869160"/>
            <a:ext cx="7772400" cy="1470025"/>
          </a:xfrm>
        </p:spPr>
        <p:txBody>
          <a:bodyPr/>
          <a:lstStyle/>
          <a:p>
            <a:r>
              <a:rPr lang="fa-IR" b="1" dirty="0" smtClean="0">
                <a:solidFill>
                  <a:srgbClr val="FFFFCC"/>
                </a:solidFill>
                <a:effectLst>
                  <a:glow rad="101600">
                    <a:schemeClr val="tx2">
                      <a:lumMod val="50000"/>
                      <a:alpha val="60000"/>
                    </a:schemeClr>
                  </a:glow>
                  <a:reflection blurRad="6350" stA="55000" endA="50" endPos="85000" dir="5400000" sy="-100000" algn="bl" rotWithShape="0"/>
                </a:effectLst>
              </a:rPr>
              <a:t>1.3 نام های خداوند و صفت هایش</a:t>
            </a:r>
            <a:r>
              <a:rPr lang="en-GB" dirty="0" smtClean="0">
                <a:solidFill>
                  <a:srgbClr val="FFFFCC"/>
                </a:solidFill>
                <a:effectLst>
                  <a:glow rad="101600">
                    <a:schemeClr val="tx2">
                      <a:lumMod val="50000"/>
                      <a:alpha val="60000"/>
                    </a:schemeClr>
                  </a:glow>
                  <a:reflection blurRad="6350" stA="55000" endA="50" endPos="85000" dir="5400000" sy="-100000" algn="bl" rotWithShape="0"/>
                </a:effectLst>
              </a:rPr>
              <a:t/>
            </a:r>
            <a:br>
              <a:rPr lang="en-GB" dirty="0" smtClean="0">
                <a:solidFill>
                  <a:srgbClr val="FFFFCC"/>
                </a:solidFill>
                <a:effectLst>
                  <a:glow rad="101600">
                    <a:schemeClr val="tx2">
                      <a:lumMod val="50000"/>
                      <a:alpha val="60000"/>
                    </a:schemeClr>
                  </a:glow>
                  <a:reflection blurRad="6350" stA="55000" endA="50" endPos="85000" dir="5400000" sy="-100000" algn="bl" rotWithShape="0"/>
                </a:effectLst>
              </a:rPr>
            </a:br>
            <a:endParaRPr lang="en-GB" dirty="0">
              <a:solidFill>
                <a:srgbClr val="FFFFCC"/>
              </a:solidFill>
              <a:effectLst>
                <a:glow rad="101600">
                  <a:schemeClr val="tx2">
                    <a:lumMod val="50000"/>
                    <a:alpha val="60000"/>
                  </a:schemeClr>
                </a:glow>
                <a:reflection blurRad="6350" stA="55000" endA="50" endPos="85000" dir="5400000" sy="-100000" algn="bl" rotWithShape="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solidFill>
                  <a:schemeClr val="tx2">
                    <a:lumMod val="50000"/>
                  </a:schemeClr>
                </a:solidFill>
              </a:rPr>
              <a:t>در یهودیان و یونان یک شخصی است که نامها را منعکس کرده آنجا صفات ممتاز</a:t>
            </a:r>
            <a:endParaRPr lang="en-GB" b="1" dirty="0">
              <a:solidFill>
                <a:schemeClr val="tx2">
                  <a:lumMod val="50000"/>
                </a:schemeClr>
              </a:solidFill>
            </a:endParaRPr>
          </a:p>
        </p:txBody>
      </p:sp>
      <p:sp>
        <p:nvSpPr>
          <p:cNvPr id="3" name="Content Placeholder 2"/>
          <p:cNvSpPr>
            <a:spLocks noGrp="1"/>
          </p:cNvSpPr>
          <p:nvPr>
            <p:ph idx="1"/>
          </p:nvPr>
        </p:nvSpPr>
        <p:spPr/>
        <p:txBody>
          <a:bodyPr>
            <a:normAutofit/>
          </a:bodyPr>
          <a:lstStyle/>
          <a:p>
            <a:pPr algn="r" rtl="1"/>
            <a:r>
              <a:rPr lang="fa-IR" dirty="0" smtClean="0"/>
              <a:t>عیسی=نجات دهنده- چنانکه او خواهد نگه دارد مردم به واسطه معصیت آنجا</a:t>
            </a:r>
            <a:r>
              <a:rPr lang="en-GB" dirty="0"/>
              <a:t>(Mt. 1:21).</a:t>
            </a:r>
          </a:p>
          <a:p>
            <a:pPr algn="r" rtl="1"/>
            <a:r>
              <a:rPr lang="fa-IR" dirty="0" smtClean="0"/>
              <a:t>ابراهیم = پدر بزرگترین بسیاری- من برایتان خواهم ساخت پدر شما در مقداری در ملتها</a:t>
            </a:r>
            <a:r>
              <a:rPr lang="en-GB" dirty="0"/>
              <a:t>(Gen. 17:5</a:t>
            </a:r>
            <a:r>
              <a:rPr lang="en-GB" dirty="0" smtClean="0"/>
              <a:t>)</a:t>
            </a:r>
            <a:endParaRPr lang="fa-IR" dirty="0" smtClean="0"/>
          </a:p>
          <a:p>
            <a:pPr algn="r" rtl="1"/>
            <a:r>
              <a:rPr lang="fa-IR" dirty="0" smtClean="0"/>
              <a:t>همواره= زندگی- چنانکه او بود مادر همه زندگی</a:t>
            </a:r>
          </a:p>
          <a:p>
            <a:pPr lvl="0" algn="r" rtl="1"/>
            <a:r>
              <a:rPr lang="fa-IR" dirty="0" smtClean="0"/>
              <a:t>شمعون = بشنوید – چنانکه پادشاهی او است بشنوید در آنجا من هستم دوست ندارم او بود برا یآن گرفته آنجا از من پسری</a:t>
            </a:r>
            <a:r>
              <a:rPr lang="en-GB" dirty="0"/>
              <a:t>(Gen. 29:33).</a:t>
            </a:r>
          </a:p>
          <a:p>
            <a:pPr algn="r" rtl="1"/>
            <a:endParaRPr lang="en-GB" dirty="0"/>
          </a:p>
          <a:p>
            <a:pPr lvl="0" algn="r" rtl="1"/>
            <a:endParaRPr lang="fa-I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6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CC"/>
                </a:solidFill>
                <a:effectLst>
                  <a:glow rad="101600">
                    <a:schemeClr val="tx2">
                      <a:lumMod val="50000"/>
                      <a:alpha val="60000"/>
                    </a:schemeClr>
                  </a:glow>
                </a:effectLst>
              </a:rPr>
              <a:t>خداوند اعلام کرد او است نامش</a:t>
            </a:r>
            <a:endParaRPr lang="en-GB" dirty="0">
              <a:solidFill>
                <a:srgbClr val="FFFFCC"/>
              </a:solidFill>
              <a:effectLst>
                <a:glow rad="101600">
                  <a:schemeClr val="tx2">
                    <a:lumMod val="50000"/>
                    <a:alpha val="60000"/>
                  </a:schemeClr>
                </a:glow>
              </a:effectLst>
            </a:endParaRPr>
          </a:p>
        </p:txBody>
      </p:sp>
      <p:sp>
        <p:nvSpPr>
          <p:cNvPr id="3" name="Content Placeholder 2"/>
          <p:cNvSpPr>
            <a:spLocks noGrp="1"/>
          </p:cNvSpPr>
          <p:nvPr>
            <p:ph idx="1"/>
          </p:nvPr>
        </p:nvSpPr>
        <p:spPr>
          <a:xfrm>
            <a:off x="179512" y="1412776"/>
            <a:ext cx="8712968" cy="2332855"/>
          </a:xfrm>
        </p:spPr>
        <p:txBody>
          <a:bodyPr>
            <a:normAutofit/>
          </a:bodyPr>
          <a:lstStyle/>
          <a:p>
            <a:pPr algn="r">
              <a:buNone/>
            </a:pPr>
            <a:r>
              <a:rPr lang="fa-IR" sz="2400" dirty="0" smtClean="0">
                <a:solidFill>
                  <a:schemeClr val="accent1">
                    <a:lumMod val="50000"/>
                  </a:schemeClr>
                </a:solidFill>
              </a:rPr>
              <a:t>پادشاهی(یهوه – نام خداوند در میان قوم اسرائیل)ادشاهی خداوند، بخشایشگر و توفیق دهنده ، تحمل رنج زیاد و فراوانی در خوبی و درستی، این مرحمتی که نکه داشته هزاران سال به این واسطه گرفته شرارت و سر پیچی و گناه، گرفته نه به معنی تسویه گناهکار</a:t>
            </a:r>
          </a:p>
          <a:p>
            <a:pPr algn="r">
              <a:buNone/>
            </a:pPr>
            <a:r>
              <a:rPr lang="en-GB" sz="2400" dirty="0">
                <a:solidFill>
                  <a:schemeClr val="accent1">
                    <a:lumMod val="50000"/>
                  </a:schemeClr>
                </a:solidFill>
              </a:rPr>
              <a:t>Ex. 34:5-7</a:t>
            </a:r>
            <a:endParaRPr lang="en-GB" sz="2400" dirty="0">
              <a:solidFill>
                <a:schemeClr val="accent1">
                  <a:lumMod val="50000"/>
                </a:schemeClr>
              </a:solidFill>
            </a:endParaRP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fa-IR" dirty="0" smtClean="0">
                <a:effectLst>
                  <a:glow rad="101600">
                    <a:schemeClr val="accent2">
                      <a:lumMod val="50000"/>
                      <a:alpha val="60000"/>
                    </a:schemeClr>
                  </a:glow>
                </a:effectLst>
              </a:rPr>
              <a:t>نشانه ها</a:t>
            </a:r>
            <a:r>
              <a:rPr lang="en-US" dirty="0" smtClean="0">
                <a:effectLst>
                  <a:glow rad="101600">
                    <a:schemeClr val="accent2">
                      <a:lumMod val="50000"/>
                      <a:alpha val="60000"/>
                    </a:schemeClr>
                  </a:glow>
                </a:effectLst>
              </a:rPr>
              <a:t> </a:t>
            </a:r>
            <a:endParaRPr lang="en-US" dirty="0">
              <a:effectLst>
                <a:glow rad="101600">
                  <a:schemeClr val="accent2">
                    <a:lumMod val="50000"/>
                    <a:alpha val="60000"/>
                  </a:schemeClr>
                </a:glow>
              </a:effectLst>
            </a:endParaRPr>
          </a:p>
        </p:txBody>
      </p:sp>
      <p:sp>
        <p:nvSpPr>
          <p:cNvPr id="138243" name="Rectangle 3"/>
          <p:cNvSpPr>
            <a:spLocks noGrp="1" noChangeArrowheads="1"/>
          </p:cNvSpPr>
          <p:nvPr>
            <p:ph type="body" idx="1"/>
          </p:nvPr>
        </p:nvSpPr>
        <p:spPr/>
        <p:txBody>
          <a:bodyPr/>
          <a:lstStyle/>
          <a:p>
            <a:pPr algn="r">
              <a:lnSpc>
                <a:spcPct val="80000"/>
              </a:lnSpc>
              <a:buNone/>
            </a:pPr>
            <a:r>
              <a:rPr lang="en-US" sz="2400" dirty="0" smtClean="0">
                <a:solidFill>
                  <a:schemeClr val="accent2">
                    <a:lumMod val="50000"/>
                  </a:schemeClr>
                </a:solidFill>
              </a:rPr>
              <a:t>	</a:t>
            </a:r>
            <a:r>
              <a:rPr lang="en-US" sz="2400" dirty="0" smtClean="0">
                <a:solidFill>
                  <a:schemeClr val="accent2">
                    <a:lumMod val="50000"/>
                  </a:schemeClr>
                </a:solidFill>
              </a:rPr>
              <a:t> </a:t>
            </a:r>
            <a:r>
              <a:rPr lang="en-US" sz="2400" dirty="0" err="1">
                <a:solidFill>
                  <a:schemeClr val="accent2">
                    <a:lumMod val="50000"/>
                  </a:schemeClr>
                </a:solidFill>
              </a:rPr>
              <a:t>Psa</a:t>
            </a:r>
            <a:r>
              <a:rPr lang="en-US" sz="2400" dirty="0">
                <a:solidFill>
                  <a:schemeClr val="accent2">
                    <a:lumMod val="50000"/>
                  </a:schemeClr>
                </a:solidFill>
              </a:rPr>
              <a:t> </a:t>
            </a:r>
            <a:r>
              <a:rPr lang="en-US" sz="2400" dirty="0" smtClean="0">
                <a:solidFill>
                  <a:schemeClr val="accent2">
                    <a:lumMod val="50000"/>
                  </a:schemeClr>
                </a:solidFill>
              </a:rPr>
              <a:t>78:38</a:t>
            </a:r>
            <a:r>
              <a:rPr lang="fa-IR" sz="2400" dirty="0" smtClean="0">
                <a:solidFill>
                  <a:schemeClr val="accent2">
                    <a:lumMod val="50000"/>
                  </a:schemeClr>
                </a:solidFill>
              </a:rPr>
              <a:t>- خوبی – یهوه است بخشایشگر- دلسوز</a:t>
            </a:r>
            <a:endParaRPr lang="en-US" sz="2400" dirty="0">
              <a:solidFill>
                <a:schemeClr val="accent2">
                  <a:lumMod val="50000"/>
                </a:schemeClr>
              </a:solidFill>
            </a:endParaRPr>
          </a:p>
          <a:p>
            <a:pPr algn="r">
              <a:lnSpc>
                <a:spcPct val="80000"/>
              </a:lnSpc>
              <a:buNone/>
            </a:pPr>
            <a:r>
              <a:rPr lang="en-US" sz="2400" dirty="0" smtClean="0">
                <a:solidFill>
                  <a:schemeClr val="accent2">
                    <a:lumMod val="50000"/>
                  </a:schemeClr>
                </a:solidFill>
              </a:rPr>
              <a:t>	</a:t>
            </a:r>
            <a:r>
              <a:rPr lang="en-US" sz="2400" dirty="0" err="1" smtClean="0">
                <a:solidFill>
                  <a:schemeClr val="accent2">
                    <a:lumMod val="50000"/>
                  </a:schemeClr>
                </a:solidFill>
              </a:rPr>
              <a:t>Eph</a:t>
            </a:r>
            <a:r>
              <a:rPr lang="en-US" sz="2400" dirty="0" smtClean="0">
                <a:solidFill>
                  <a:schemeClr val="accent2">
                    <a:lumMod val="50000"/>
                  </a:schemeClr>
                </a:solidFill>
              </a:rPr>
              <a:t> 2:8-9</a:t>
            </a:r>
            <a:r>
              <a:rPr lang="fa-IR" sz="2400" dirty="0" smtClean="0">
                <a:solidFill>
                  <a:schemeClr val="accent2">
                    <a:lumMod val="50000"/>
                  </a:schemeClr>
                </a:solidFill>
              </a:rPr>
              <a:t>- یهوه است توفیق دهنده توجه خدایی</a:t>
            </a:r>
            <a:endParaRPr lang="en-US" sz="2400" dirty="0">
              <a:solidFill>
                <a:schemeClr val="accent2">
                  <a:lumMod val="50000"/>
                </a:schemeClr>
              </a:solidFill>
            </a:endParaRPr>
          </a:p>
          <a:p>
            <a:pPr algn="r">
              <a:lnSpc>
                <a:spcPct val="80000"/>
              </a:lnSpc>
              <a:buNone/>
            </a:pPr>
            <a:r>
              <a:rPr lang="en-US" sz="2400" dirty="0" smtClean="0">
                <a:solidFill>
                  <a:schemeClr val="accent2">
                    <a:lumMod val="50000"/>
                  </a:schemeClr>
                </a:solidFill>
              </a:rPr>
              <a:t>	</a:t>
            </a:r>
            <a:r>
              <a:rPr lang="en-US" sz="2400" dirty="0" smtClean="0">
                <a:solidFill>
                  <a:schemeClr val="accent2">
                    <a:lumMod val="50000"/>
                  </a:schemeClr>
                </a:solidFill>
              </a:rPr>
              <a:t>1 </a:t>
            </a:r>
            <a:r>
              <a:rPr lang="en-US" sz="2400" dirty="0">
                <a:solidFill>
                  <a:schemeClr val="accent2">
                    <a:lumMod val="50000"/>
                  </a:schemeClr>
                </a:solidFill>
              </a:rPr>
              <a:t>Pet </a:t>
            </a:r>
            <a:r>
              <a:rPr lang="en-US" sz="2400" dirty="0" smtClean="0">
                <a:solidFill>
                  <a:schemeClr val="accent2">
                    <a:lumMod val="50000"/>
                  </a:schemeClr>
                </a:solidFill>
              </a:rPr>
              <a:t>3:20</a:t>
            </a:r>
            <a:r>
              <a:rPr lang="fa-IR" sz="2400" dirty="0" smtClean="0">
                <a:solidFill>
                  <a:schemeClr val="accent2">
                    <a:lumMod val="50000"/>
                  </a:schemeClr>
                </a:solidFill>
              </a:rPr>
              <a:t>یهوه است تحمل زیاد – بردبار- آهسته- در خشم</a:t>
            </a:r>
            <a:endParaRPr lang="en-US" sz="2400" dirty="0">
              <a:solidFill>
                <a:schemeClr val="accent2">
                  <a:lumMod val="50000"/>
                </a:schemeClr>
              </a:solidFill>
            </a:endParaRPr>
          </a:p>
          <a:p>
            <a:pPr algn="r">
              <a:lnSpc>
                <a:spcPct val="80000"/>
              </a:lnSpc>
              <a:buNone/>
            </a:pPr>
            <a:r>
              <a:rPr lang="en-US" sz="2400" dirty="0" err="1" smtClean="0">
                <a:solidFill>
                  <a:schemeClr val="accent2">
                    <a:lumMod val="50000"/>
                  </a:schemeClr>
                </a:solidFill>
              </a:rPr>
              <a:t>Psa</a:t>
            </a:r>
            <a:r>
              <a:rPr lang="en-US" sz="2400" dirty="0" smtClean="0">
                <a:solidFill>
                  <a:schemeClr val="accent2">
                    <a:lumMod val="50000"/>
                  </a:schemeClr>
                </a:solidFill>
              </a:rPr>
              <a:t> 33:5</a:t>
            </a:r>
            <a:r>
              <a:rPr lang="fa-IR" sz="2400" dirty="0" smtClean="0">
                <a:solidFill>
                  <a:schemeClr val="accent2">
                    <a:lumMod val="50000"/>
                  </a:schemeClr>
                </a:solidFill>
              </a:rPr>
              <a:t>یهوه است خوبی – مهربانی-خوبی- زیبایی</a:t>
            </a:r>
            <a:endParaRPr lang="en-US" sz="2400" dirty="0">
              <a:solidFill>
                <a:schemeClr val="accent2">
                  <a:lumMod val="50000"/>
                </a:schemeClr>
              </a:solidFill>
            </a:endParaRPr>
          </a:p>
          <a:p>
            <a:pPr algn="r">
              <a:lnSpc>
                <a:spcPct val="80000"/>
              </a:lnSpc>
              <a:buNone/>
            </a:pPr>
            <a:r>
              <a:rPr lang="en-US" sz="2400" dirty="0" smtClean="0">
                <a:solidFill>
                  <a:schemeClr val="accent2">
                    <a:lumMod val="50000"/>
                  </a:schemeClr>
                </a:solidFill>
              </a:rPr>
              <a:t>	</a:t>
            </a:r>
            <a:r>
              <a:rPr lang="en-US" sz="2400" dirty="0" err="1" smtClean="0">
                <a:solidFill>
                  <a:schemeClr val="accent2">
                    <a:lumMod val="50000"/>
                  </a:schemeClr>
                </a:solidFill>
              </a:rPr>
              <a:t>Psa</a:t>
            </a:r>
            <a:r>
              <a:rPr lang="en-US" sz="2400" dirty="0" smtClean="0">
                <a:solidFill>
                  <a:schemeClr val="accent2">
                    <a:lumMod val="50000"/>
                  </a:schemeClr>
                </a:solidFill>
              </a:rPr>
              <a:t> 119:160.</a:t>
            </a:r>
            <a:r>
              <a:rPr lang="fa-IR" sz="2400" dirty="0" smtClean="0">
                <a:solidFill>
                  <a:schemeClr val="accent2">
                    <a:lumMod val="50000"/>
                  </a:schemeClr>
                </a:solidFill>
              </a:rPr>
              <a:t>یهوه است درستی- درستی ارزش و استواری</a:t>
            </a:r>
            <a:endParaRPr lang="en-US" sz="2400" dirty="0">
              <a:solidFill>
                <a:schemeClr val="accent2">
                  <a:lumMod val="50000"/>
                </a:schemeClr>
              </a:solidFill>
            </a:endParaRPr>
          </a:p>
          <a:p>
            <a:pPr algn="r">
              <a:lnSpc>
                <a:spcPct val="80000"/>
              </a:lnSpc>
              <a:buNone/>
            </a:pPr>
            <a:r>
              <a:rPr lang="en-US" sz="2400" dirty="0" smtClean="0">
                <a:solidFill>
                  <a:schemeClr val="accent2">
                    <a:lumMod val="50000"/>
                  </a:schemeClr>
                </a:solidFill>
              </a:rPr>
              <a:t>	</a:t>
            </a:r>
            <a:r>
              <a:rPr lang="en-US" sz="2400" dirty="0" smtClean="0">
                <a:solidFill>
                  <a:schemeClr val="accent2">
                    <a:lumMod val="50000"/>
                  </a:schemeClr>
                </a:solidFill>
              </a:rPr>
              <a:t>Ex </a:t>
            </a:r>
            <a:r>
              <a:rPr lang="en-US" sz="2400" dirty="0">
                <a:solidFill>
                  <a:schemeClr val="accent2">
                    <a:lumMod val="50000"/>
                  </a:schemeClr>
                </a:solidFill>
              </a:rPr>
              <a:t>34:7, </a:t>
            </a:r>
            <a:r>
              <a:rPr lang="en-US" sz="2400" dirty="0" err="1">
                <a:solidFill>
                  <a:schemeClr val="accent2">
                    <a:lumMod val="50000"/>
                  </a:schemeClr>
                </a:solidFill>
              </a:rPr>
              <a:t>Deut</a:t>
            </a:r>
            <a:r>
              <a:rPr lang="en-US" sz="2400" dirty="0">
                <a:solidFill>
                  <a:schemeClr val="accent2">
                    <a:lumMod val="50000"/>
                  </a:schemeClr>
                </a:solidFill>
              </a:rPr>
              <a:t> </a:t>
            </a:r>
            <a:r>
              <a:rPr lang="en-US" sz="2400" dirty="0" smtClean="0">
                <a:solidFill>
                  <a:schemeClr val="accent2">
                    <a:lumMod val="50000"/>
                  </a:schemeClr>
                </a:solidFill>
              </a:rPr>
              <a:t>5:9</a:t>
            </a:r>
            <a:r>
              <a:rPr lang="fa-IR" sz="2400" dirty="0" smtClean="0">
                <a:solidFill>
                  <a:schemeClr val="accent2">
                    <a:lumMod val="50000"/>
                  </a:schemeClr>
                </a:solidFill>
              </a:rPr>
              <a:t>سختی یهوه خواهد نه پاک کند گناهکار</a:t>
            </a:r>
            <a:endParaRPr lang="en-US" sz="2400" dirty="0">
              <a:solidFill>
                <a:schemeClr val="accent2">
                  <a:lumMod val="50000"/>
                </a:schemeClr>
              </a:solidFill>
            </a:endParaRPr>
          </a:p>
          <a:p>
            <a:pPr algn="r">
              <a:lnSpc>
                <a:spcPct val="80000"/>
              </a:lnSpc>
              <a:buNone/>
            </a:pPr>
            <a:r>
              <a:rPr lang="en-US" sz="2400" dirty="0" smtClean="0">
                <a:solidFill>
                  <a:schemeClr val="accent2">
                    <a:lumMod val="50000"/>
                  </a:schemeClr>
                </a:solidFill>
              </a:rPr>
              <a:t>	</a:t>
            </a:r>
            <a:r>
              <a:rPr lang="en-US" sz="2400" dirty="0" smtClean="0">
                <a:solidFill>
                  <a:schemeClr val="accent2">
                    <a:lumMod val="50000"/>
                  </a:schemeClr>
                </a:solidFill>
              </a:rPr>
              <a:t>Gen </a:t>
            </a:r>
            <a:r>
              <a:rPr lang="en-US" sz="2400" dirty="0">
                <a:solidFill>
                  <a:schemeClr val="accent2">
                    <a:lumMod val="50000"/>
                  </a:schemeClr>
                </a:solidFill>
              </a:rPr>
              <a:t>6:5-8, Rom </a:t>
            </a:r>
            <a:r>
              <a:rPr lang="en-US" sz="2400" dirty="0" smtClean="0">
                <a:solidFill>
                  <a:schemeClr val="accent2">
                    <a:lumMod val="50000"/>
                  </a:schemeClr>
                </a:solidFill>
              </a:rPr>
              <a:t>1:28-32</a:t>
            </a:r>
            <a:r>
              <a:rPr lang="fa-IR" sz="2400" dirty="0" smtClean="0">
                <a:solidFill>
                  <a:schemeClr val="accent2">
                    <a:lumMod val="50000"/>
                  </a:schemeClr>
                </a:solidFill>
              </a:rPr>
              <a:t>آنان کسانی که نفرت داشتند از او</a:t>
            </a:r>
            <a:endParaRPr lang="en-US" sz="2400" dirty="0">
              <a:solidFill>
                <a:schemeClr val="accent2">
                  <a:lumMod val="50000"/>
                </a:schemeClr>
              </a:solidFill>
            </a:endParaRPr>
          </a:p>
        </p:txBody>
      </p:sp>
      <p:pic>
        <p:nvPicPr>
          <p:cNvPr id="4" name="Picture 3" descr="hands.jpg"/>
          <p:cNvPicPr>
            <a:picLocks noChangeAspect="1"/>
          </p:cNvPicPr>
          <p:nvPr/>
        </p:nvPicPr>
        <p:blipFill>
          <a:blip r:embed="rId2" cstate="print"/>
          <a:stretch>
            <a:fillRect/>
          </a:stretch>
        </p:blipFill>
        <p:spPr>
          <a:xfrm>
            <a:off x="2843808" y="4293096"/>
            <a:ext cx="3506143" cy="2337429"/>
          </a:xfrm>
          <a:prstGeom prst="rect">
            <a:avLst/>
          </a:prstGeom>
          <a:effectLst>
            <a:softEdge rad="1270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Ex34_5_GodsGlor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Roxana\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196752"/>
            <a:ext cx="8229600" cy="1143000"/>
          </a:xfrm>
        </p:spPr>
        <p:txBody>
          <a:bodyPr>
            <a:noAutofit/>
          </a:bodyPr>
          <a:lstStyle/>
          <a:p>
            <a:pPr algn="r"/>
            <a:r>
              <a:rPr lang="fa-IR" sz="2400" b="1" dirty="0" smtClean="0"/>
              <a:t>جلال و افتخاری که خداوند نشان داد از موسی</a:t>
            </a:r>
            <a:r>
              <a:rPr lang="fa-IR" sz="2000" dirty="0" smtClean="0"/>
              <a:t/>
            </a:r>
            <a:br>
              <a:rPr lang="fa-IR" sz="2000" dirty="0" smtClean="0"/>
            </a:br>
            <a:r>
              <a:rPr lang="fa-IR" sz="2000" dirty="0" smtClean="0"/>
              <a:t>و پادشاهی زاده شده در ابر و ایستاده بود به همراه او آنجا و اعلام کرد ه نام پادشاهی</a:t>
            </a:r>
            <a:br>
              <a:rPr lang="fa-IR" sz="2000" dirty="0" smtClean="0"/>
            </a:br>
            <a:r>
              <a:rPr lang="fa-IR" sz="2000" dirty="0" smtClean="0"/>
              <a:t>و پادشاهی پیامی بواسطه بیش از او- اعلام کرده بود – پادشاهی- پادشاهی خداوند، بخشایشگر و توفیق دهنده، مقداری زیادی تحمل و بسیاری در خوبی و درستی</a:t>
            </a:r>
            <a:br>
              <a:rPr lang="fa-IR" sz="2000" dirty="0" smtClean="0"/>
            </a:br>
            <a:r>
              <a:rPr lang="fa-IR" sz="2000" dirty="0" smtClean="0"/>
              <a:t>تشکر از نگهداری برای هزاران سال، گرفته شده بی انصافی و سر پیچی، گناه و انجا خواهد گرفته شود معنی شفافی از گناهکاری؛ دیدنی از گناهکار و پدرانمان بر کودکان، و کودکان بر کودکانشان و بر سومی و چهارمی تولید نسلها</a:t>
            </a:r>
            <a:r>
              <a:rPr lang="en-US" sz="2000" dirty="0" smtClean="0"/>
              <a:t/>
            </a:r>
            <a:br>
              <a:rPr lang="en-US" sz="2000" dirty="0" smtClean="0"/>
            </a:br>
            <a:r>
              <a:rPr lang="en-US" sz="2000" dirty="0" err="1" smtClean="0"/>
              <a:t>exo</a:t>
            </a:r>
            <a:r>
              <a:rPr lang="en-US" sz="2000" dirty="0" smtClean="0"/>
              <a:t> 34:5-7</a:t>
            </a:r>
            <a:r>
              <a:rPr lang="fa-IR" sz="2000" dirty="0" smtClean="0"/>
              <a:t> </a:t>
            </a:r>
            <a:br>
              <a:rPr lang="fa-IR" sz="2000" dirty="0" smtClean="0"/>
            </a:br>
            <a:r>
              <a:rPr lang="fa-IR" sz="2000" dirty="0" smtClean="0"/>
              <a:t>خوبی &amp; بدی</a:t>
            </a:r>
            <a:r>
              <a:rPr lang="en-US" sz="2000" dirty="0" smtClean="0"/>
              <a:t/>
            </a:r>
            <a:br>
              <a:rPr lang="en-US" sz="2000" dirty="0" smtClean="0"/>
            </a:br>
            <a:endParaRPr lang="en-US" sz="2000" dirty="0"/>
          </a:p>
        </p:txBody>
      </p:sp>
    </p:spTree>
    <p:extLst>
      <p:ext uri="{BB962C8B-B14F-4D97-AF65-F5344CB8AC3E}">
        <p14:creationId xmlns:p14="http://schemas.microsoft.com/office/powerpoint/2010/main" val="60579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rgbClr val="FFFFCC"/>
                </a:solidFill>
              </a:rPr>
              <a:t>יהוה</a:t>
            </a:r>
            <a:r>
              <a:rPr lang="en-GB" dirty="0" smtClean="0">
                <a:solidFill>
                  <a:srgbClr val="FFFFCC"/>
                </a:solidFill>
              </a:rPr>
              <a:t> </a:t>
            </a:r>
            <a:r>
              <a:rPr lang="he-IL" dirty="0" smtClean="0">
                <a:solidFill>
                  <a:srgbClr val="FFFFCC"/>
                </a:solidFill>
              </a:rPr>
              <a:t>אלהים</a:t>
            </a:r>
            <a:endParaRPr lang="en-GB" dirty="0">
              <a:solidFill>
                <a:srgbClr val="FFFFCC"/>
              </a:solidFill>
            </a:endParaRPr>
          </a:p>
        </p:txBody>
      </p:sp>
      <p:sp>
        <p:nvSpPr>
          <p:cNvPr id="3" name="Content Placeholder 2"/>
          <p:cNvSpPr>
            <a:spLocks noGrp="1"/>
          </p:cNvSpPr>
          <p:nvPr>
            <p:ph idx="1"/>
          </p:nvPr>
        </p:nvSpPr>
        <p:spPr>
          <a:xfrm>
            <a:off x="899592" y="1412776"/>
            <a:ext cx="7787208" cy="4713387"/>
          </a:xfrm>
        </p:spPr>
        <p:txBody>
          <a:bodyPr/>
          <a:lstStyle/>
          <a:p>
            <a:pPr algn="r">
              <a:buNone/>
            </a:pPr>
            <a:r>
              <a:rPr lang="fa-IR" b="1" i="1" dirty="0" smtClean="0">
                <a:solidFill>
                  <a:srgbClr val="FFFFCC"/>
                </a:solidFill>
              </a:rPr>
              <a:t>خداوند یهوه</a:t>
            </a:r>
            <a:endParaRPr lang="en-GB" b="1" i="1" dirty="0" smtClean="0">
              <a:solidFill>
                <a:srgbClr val="FFFFCC"/>
              </a:solidFill>
            </a:endParaRPr>
          </a:p>
          <a:p>
            <a:pPr algn="r">
              <a:buNone/>
            </a:pPr>
            <a:r>
              <a:rPr lang="fa-IR" b="1" cap="small" dirty="0" smtClean="0">
                <a:solidFill>
                  <a:srgbClr val="FFFFCC"/>
                </a:solidFill>
              </a:rPr>
              <a:t>فهمیدید</a:t>
            </a:r>
          </a:p>
          <a:p>
            <a:pPr marL="0" indent="0" algn="r">
              <a:buNone/>
            </a:pPr>
            <a:r>
              <a:rPr lang="fa-IR" dirty="0" smtClean="0"/>
              <a:t>او کسی که خواهد آشکار کند در گروهی از نیرومندی اولین</a:t>
            </a:r>
            <a:endParaRPr lang="en-GB" dirty="0"/>
          </a:p>
        </p:txBody>
      </p:sp>
      <p:pic>
        <p:nvPicPr>
          <p:cNvPr id="4" name="Picture 3" descr="shining-in-the-darkness.jpg"/>
          <p:cNvPicPr>
            <a:picLocks noChangeAspect="1"/>
          </p:cNvPicPr>
          <p:nvPr/>
        </p:nvPicPr>
        <p:blipFill>
          <a:blip r:embed="rId2" cstate="print"/>
          <a:stretch>
            <a:fillRect/>
          </a:stretch>
        </p:blipFill>
        <p:spPr>
          <a:xfrm>
            <a:off x="2267744" y="3347610"/>
            <a:ext cx="4680520" cy="3510390"/>
          </a:xfrm>
          <a:prstGeom prst="rect">
            <a:avLst/>
          </a:prstGeom>
          <a:effectLst>
            <a:softEdge rad="317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t="-3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525963"/>
          </a:xfrm>
        </p:spPr>
        <p:txBody>
          <a:bodyPr>
            <a:normAutofit fontScale="92500"/>
          </a:bodyPr>
          <a:lstStyle/>
          <a:p>
            <a:pPr algn="r">
              <a:buNone/>
            </a:pPr>
            <a:r>
              <a:rPr lang="fa-IR" dirty="0" smtClean="0">
                <a:solidFill>
                  <a:schemeClr val="tx2">
                    <a:lumMod val="50000"/>
                  </a:schemeClr>
                </a:solidFill>
              </a:rPr>
              <a:t>اگر ما خواهان به مرگ باشیم و نه بیشتر، زندگی برای همیشه د رکمال اخلاقی کامل، پس ما باید خودمان را نام او مرتبط  کنیم.راهی برای انجام این کار است به نام غسل تعم</a:t>
            </a:r>
            <a:r>
              <a:rPr lang="fa-IR" dirty="0" smtClean="0">
                <a:solidFill>
                  <a:schemeClr val="tx2">
                    <a:lumMod val="50000"/>
                  </a:schemeClr>
                </a:solidFill>
              </a:rPr>
              <a:t>ی</a:t>
            </a:r>
            <a:r>
              <a:rPr lang="fa-IR" dirty="0" smtClean="0">
                <a:solidFill>
                  <a:schemeClr val="tx2">
                    <a:lumMod val="50000"/>
                  </a:schemeClr>
                </a:solidFill>
              </a:rPr>
              <a:t>دخداوند </a:t>
            </a:r>
            <a:r>
              <a:rPr lang="en-GB" dirty="0">
                <a:solidFill>
                  <a:schemeClr val="tx2">
                    <a:lumMod val="50000"/>
                  </a:schemeClr>
                </a:solidFill>
              </a:rPr>
              <a:t>(Mt. 28:19). </a:t>
            </a:r>
            <a:r>
              <a:rPr lang="fa-IR" dirty="0" smtClean="0">
                <a:solidFill>
                  <a:schemeClr val="tx2">
                    <a:lumMod val="50000"/>
                  </a:schemeClr>
                </a:solidFill>
              </a:rPr>
              <a:t>یهود </a:t>
            </a:r>
          </a:p>
          <a:p>
            <a:pPr algn="r">
              <a:buNone/>
            </a:pPr>
            <a:r>
              <a:rPr lang="en-GB" dirty="0" smtClean="0">
                <a:solidFill>
                  <a:schemeClr val="tx2">
                    <a:lumMod val="50000"/>
                  </a:schemeClr>
                </a:solidFill>
              </a:rPr>
              <a:t>(</a:t>
            </a:r>
            <a:r>
              <a:rPr lang="en-GB" dirty="0">
                <a:solidFill>
                  <a:schemeClr val="tx2">
                    <a:lumMod val="50000"/>
                  </a:schemeClr>
                </a:solidFill>
              </a:rPr>
              <a:t>Gal. </a:t>
            </a:r>
            <a:r>
              <a:rPr lang="en-GB" dirty="0" smtClean="0">
                <a:solidFill>
                  <a:schemeClr val="tx2">
                    <a:lumMod val="50000"/>
                  </a:schemeClr>
                </a:solidFill>
              </a:rPr>
              <a:t>3:27-29) </a:t>
            </a:r>
            <a:r>
              <a:rPr lang="fa-IR" dirty="0" smtClean="0">
                <a:solidFill>
                  <a:schemeClr val="tx2">
                    <a:lumMod val="50000"/>
                  </a:schemeClr>
                </a:solidFill>
              </a:rPr>
              <a:t>همچنین باعث می شود ما از نسل ابراهیم شویم</a:t>
            </a:r>
          </a:p>
          <a:p>
            <a:pPr algn="r">
              <a:buNone/>
            </a:pPr>
            <a:r>
              <a:rPr lang="en-GB" dirty="0">
                <a:solidFill>
                  <a:schemeClr val="tx2">
                    <a:lumMod val="50000"/>
                  </a:schemeClr>
                </a:solidFill>
              </a:rPr>
              <a:t>(Gen. 17:8; Rom. 4:13) </a:t>
            </a:r>
            <a:r>
              <a:rPr lang="fa-IR" dirty="0" smtClean="0">
                <a:solidFill>
                  <a:schemeClr val="tx2">
                    <a:lumMod val="50000"/>
                  </a:schemeClr>
                </a:solidFill>
              </a:rPr>
              <a:t>که ارث ابدی زمین به او داده شده است</a:t>
            </a:r>
            <a:endParaRPr lang="fa-IR" dirty="0" smtClean="0">
              <a:solidFill>
                <a:schemeClr val="tx2">
                  <a:lumMod val="50000"/>
                </a:schemeClr>
              </a:solidFill>
            </a:endParaRPr>
          </a:p>
          <a:p>
            <a:pPr algn="r">
              <a:buNone/>
            </a:pPr>
            <a:r>
              <a:rPr lang="fa-IR" dirty="0" smtClean="0">
                <a:solidFill>
                  <a:schemeClr val="tx2">
                    <a:lumMod val="50000"/>
                  </a:schemeClr>
                </a:solidFill>
              </a:rPr>
              <a:t>گروه آنهایی توانایی (یهوه) د رآنها بود که نبوت از نام خداوند را به طور کامل گرفته</a:t>
            </a:r>
            <a:endParaRPr lang="en-GB"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titlep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fontScale="90000"/>
          </a:bodyPr>
          <a:lstStyle/>
          <a:p>
            <a:r>
              <a:rPr lang="fa-IR" dirty="0" smtClean="0"/>
              <a:t>جلال و افتخار خداوند </a:t>
            </a:r>
            <a:br>
              <a:rPr lang="fa-IR" dirty="0" smtClean="0"/>
            </a:br>
            <a:r>
              <a:rPr lang="fa-IR" dirty="0" smtClean="0"/>
              <a:t>آشکاری بر روی زمین</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00808"/>
            <a:ext cx="9144000" cy="4725144"/>
          </a:xfrm>
        </p:spPr>
      </p:pic>
    </p:spTree>
    <p:extLst>
      <p:ext uri="{BB962C8B-B14F-4D97-AF65-F5344CB8AC3E}">
        <p14:creationId xmlns:p14="http://schemas.microsoft.com/office/powerpoint/2010/main" val="4236557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ab2_1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normAutofit fontScale="90000"/>
          </a:bodyPr>
          <a:lstStyle/>
          <a:p>
            <a:r>
              <a:rPr lang="fa-IR" dirty="0" smtClean="0"/>
              <a:t>بر روی زمین باید پر کند به همراه آگاهی و دانشی از جلال و افتخار پادشاهی چنانکه آب پوشانده دریا را </a:t>
            </a:r>
            <a:br>
              <a:rPr lang="fa-IR" dirty="0" smtClean="0"/>
            </a:br>
            <a:r>
              <a:rPr lang="en-US" dirty="0" smtClean="0"/>
              <a:t>hab:2:14</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492896"/>
            <a:ext cx="6257668" cy="4049291"/>
          </a:xfrm>
        </p:spPr>
      </p:pic>
    </p:spTree>
    <p:extLst>
      <p:ext uri="{BB962C8B-B14F-4D97-AF65-F5344CB8AC3E}">
        <p14:creationId xmlns:p14="http://schemas.microsoft.com/office/powerpoint/2010/main" val="847465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r>
              <a:rPr lang="fa-IR" sz="4800" b="1" dirty="0" smtClean="0">
                <a:solidFill>
                  <a:srgbClr val="002060"/>
                </a:solidFill>
              </a:rPr>
              <a:t>1.4 فرشتگان</a:t>
            </a:r>
            <a:endParaRPr lang="en-GB" sz="4800" b="1"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2">
                    <a:lumMod val="50000"/>
                  </a:schemeClr>
                </a:solidFill>
              </a:rPr>
              <a:t>فرشتگان</a:t>
            </a:r>
            <a:endParaRPr lang="en-GB" b="1" dirty="0">
              <a:solidFill>
                <a:schemeClr val="tx2">
                  <a:lumMod val="50000"/>
                </a:schemeClr>
              </a:solidFill>
            </a:endParaRPr>
          </a:p>
        </p:txBody>
      </p:sp>
      <p:sp>
        <p:nvSpPr>
          <p:cNvPr id="3" name="Content Placeholder 2"/>
          <p:cNvSpPr>
            <a:spLocks noGrp="1"/>
          </p:cNvSpPr>
          <p:nvPr>
            <p:ph idx="1"/>
          </p:nvPr>
        </p:nvSpPr>
        <p:spPr>
          <a:xfrm>
            <a:off x="457200" y="1600200"/>
            <a:ext cx="6131024" cy="4997152"/>
          </a:xfrm>
        </p:spPr>
        <p:txBody>
          <a:bodyPr/>
          <a:lstStyle/>
          <a:p>
            <a:pPr algn="r" rtl="1"/>
            <a:r>
              <a:rPr lang="fa-IR" dirty="0" smtClean="0"/>
              <a:t>حقیقی، موجودات واقعی</a:t>
            </a:r>
          </a:p>
          <a:p>
            <a:pPr algn="r" rtl="1"/>
            <a:r>
              <a:rPr lang="fa-IR" dirty="0" smtClean="0"/>
              <a:t>نگهداری نام خداوند</a:t>
            </a:r>
          </a:p>
          <a:p>
            <a:pPr algn="r" rtl="1"/>
            <a:r>
              <a:rPr lang="fa-IR" dirty="0" smtClean="0"/>
              <a:t>موجوداتی که د رآنها کار می کند برا یاجرای خواست او ومطابق با شخصیت و هد ف او</a:t>
            </a:r>
          </a:p>
          <a:p>
            <a:pPr algn="r" rtl="1"/>
            <a:r>
              <a:rPr lang="fa-IR" dirty="0" smtClean="0"/>
              <a:t>و د رنتیجه او را آشکار می سازد</a:t>
            </a:r>
            <a:endParaRPr lang="fa-IR" dirty="0" smtClean="0"/>
          </a:p>
        </p:txBody>
      </p:sp>
      <p:pic>
        <p:nvPicPr>
          <p:cNvPr id="4" name="Picture 3" descr="CARELINK.jpg"/>
          <p:cNvPicPr>
            <a:picLocks noChangeAspect="1"/>
          </p:cNvPicPr>
          <p:nvPr/>
        </p:nvPicPr>
        <p:blipFill>
          <a:blip r:embed="rId2" cstate="print"/>
          <a:stretch>
            <a:fillRect/>
          </a:stretch>
        </p:blipFill>
        <p:spPr>
          <a:xfrm>
            <a:off x="6444208" y="836712"/>
            <a:ext cx="2349500" cy="5080000"/>
          </a:xfrm>
          <a:prstGeom prst="rect">
            <a:avLst/>
          </a:prstGeom>
          <a:effectLst>
            <a:softEdge rad="63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معنی نام فرشتگان</a:t>
            </a:r>
            <a:endParaRPr lang="en-GB" dirty="0"/>
          </a:p>
        </p:txBody>
      </p:sp>
      <p:sp>
        <p:nvSpPr>
          <p:cNvPr id="3" name="Content Placeholder 2"/>
          <p:cNvSpPr>
            <a:spLocks noGrp="1"/>
          </p:cNvSpPr>
          <p:nvPr>
            <p:ph idx="1"/>
          </p:nvPr>
        </p:nvSpPr>
        <p:spPr/>
        <p:txBody>
          <a:bodyPr>
            <a:normAutofit lnSpcReduction="10000"/>
          </a:bodyPr>
          <a:lstStyle/>
          <a:p>
            <a:pPr algn="r">
              <a:buNone/>
            </a:pPr>
            <a:r>
              <a:rPr lang="fa-IR" dirty="0" smtClean="0"/>
              <a:t>کلمه ای است کاملا یونانی و عبری کلمه فرشتگان به معنی رسولان ، فرشتگان رساندن و یا بندگان خدا مطیع فرمان او. بنابر این غیر ممکن است که انها گناهکار باشند . بنابر این کلمه فرشته ایت ترجمه رسولان را د رهنگام گفتن از انسان به </a:t>
            </a:r>
          </a:p>
          <a:p>
            <a:pPr algn="r">
              <a:buNone/>
            </a:pPr>
            <a:r>
              <a:rPr lang="en-GB" dirty="0" smtClean="0"/>
              <a:t>(</a:t>
            </a:r>
            <a:r>
              <a:rPr lang="en-GB" dirty="0"/>
              <a:t>Mt. 11:10) </a:t>
            </a:r>
            <a:r>
              <a:rPr lang="fa-IR" dirty="0" smtClean="0"/>
              <a:t>عنوان مثال یوحنا غسل تعمید</a:t>
            </a:r>
          </a:p>
          <a:p>
            <a:pPr algn="r">
              <a:buNone/>
            </a:pPr>
            <a:r>
              <a:rPr lang="en-GB" dirty="0" smtClean="0"/>
              <a:t> (Lk. 7:24); </a:t>
            </a:r>
            <a:r>
              <a:rPr lang="fa-IR" dirty="0" smtClean="0"/>
              <a:t>و پیامی از</a:t>
            </a:r>
            <a:endParaRPr lang="en-US" dirty="0" smtClean="0"/>
          </a:p>
          <a:p>
            <a:pPr algn="r">
              <a:buNone/>
            </a:pPr>
            <a:r>
              <a:rPr lang="fa-IR" dirty="0" smtClean="0"/>
              <a:t>و مردانی که جاسوسی کردند</a:t>
            </a:r>
            <a:r>
              <a:rPr lang="en-GB" dirty="0" smtClean="0"/>
              <a:t>(Lk</a:t>
            </a:r>
            <a:r>
              <a:rPr lang="en-GB" dirty="0"/>
              <a:t>. 9:52) </a:t>
            </a:r>
            <a:r>
              <a:rPr lang="fa-IR" dirty="0" smtClean="0"/>
              <a:t>پیامی است از عیسی </a:t>
            </a:r>
          </a:p>
          <a:p>
            <a:r>
              <a:rPr lang="fa-IR" dirty="0" smtClean="0"/>
              <a:t>البتهفرشتگان به معنای رسولان انسانان می توانند گناه کنند</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طبیعت خداوند و طبیعت انسان</a:t>
            </a:r>
            <a:endParaRPr lang="en-GB" dirty="0"/>
          </a:p>
        </p:txBody>
      </p:sp>
      <p:sp>
        <p:nvSpPr>
          <p:cNvPr id="3" name="Text Placeholder 2"/>
          <p:cNvSpPr>
            <a:spLocks noGrp="1"/>
          </p:cNvSpPr>
          <p:nvPr>
            <p:ph type="body" idx="1"/>
          </p:nvPr>
        </p:nvSpPr>
        <p:spPr/>
        <p:txBody>
          <a:bodyPr/>
          <a:lstStyle/>
          <a:p>
            <a:r>
              <a:rPr lang="fa-IR" dirty="0" smtClean="0"/>
              <a:t>طبیعت خداوند</a:t>
            </a:r>
            <a:endParaRPr lang="en-GB" dirty="0"/>
          </a:p>
        </p:txBody>
      </p:sp>
      <p:sp>
        <p:nvSpPr>
          <p:cNvPr id="4" name="Content Placeholder 3"/>
          <p:cNvSpPr>
            <a:spLocks noGrp="1"/>
          </p:cNvSpPr>
          <p:nvPr>
            <p:ph sz="half" idx="2"/>
          </p:nvPr>
        </p:nvSpPr>
        <p:spPr/>
        <p:txBody>
          <a:bodyPr/>
          <a:lstStyle/>
          <a:p>
            <a:pPr lvl="0"/>
            <a:r>
              <a:rPr lang="fa-IR" dirty="0" smtClean="0"/>
              <a:t>او گناه نم بکند</a:t>
            </a:r>
            <a:r>
              <a:rPr lang="en-GB" dirty="0" smtClean="0"/>
              <a:t>(perfect</a:t>
            </a:r>
            <a:r>
              <a:rPr lang="en-GB" dirty="0"/>
              <a:t>) (Rom. 9:14; 6:23 cf. Ps. 90:2; Mt. 5:48; James 1:13) </a:t>
            </a:r>
          </a:p>
          <a:p>
            <a:pPr lvl="0"/>
            <a:r>
              <a:rPr lang="fa-IR" dirty="0" smtClean="0"/>
              <a:t>او نمی میرد</a:t>
            </a:r>
            <a:r>
              <a:rPr lang="en-GB" dirty="0" smtClean="0"/>
              <a:t>, </a:t>
            </a:r>
            <a:r>
              <a:rPr lang="en-GB" dirty="0"/>
              <a:t>i.e. immortal (1 Tim. 6:16)</a:t>
            </a:r>
          </a:p>
          <a:p>
            <a:pPr lvl="0"/>
            <a:r>
              <a:rPr lang="fa-IR" dirty="0" smtClean="0"/>
              <a:t>او به طور کامل همیشه هیت و قوی</a:t>
            </a:r>
            <a:r>
              <a:rPr lang="en-GB" dirty="0" smtClean="0"/>
              <a:t>(Is</a:t>
            </a:r>
            <a:r>
              <a:rPr lang="en-GB" dirty="0"/>
              <a:t>. 40:28)</a:t>
            </a:r>
          </a:p>
          <a:p>
            <a:endParaRPr lang="en-GB" dirty="0"/>
          </a:p>
        </p:txBody>
      </p:sp>
      <p:sp>
        <p:nvSpPr>
          <p:cNvPr id="5" name="Text Placeholder 4"/>
          <p:cNvSpPr>
            <a:spLocks noGrp="1"/>
          </p:cNvSpPr>
          <p:nvPr>
            <p:ph type="body" sz="quarter" idx="3"/>
          </p:nvPr>
        </p:nvSpPr>
        <p:spPr/>
        <p:txBody>
          <a:bodyPr/>
          <a:lstStyle/>
          <a:p>
            <a:r>
              <a:rPr lang="fa-IR" dirty="0" smtClean="0"/>
              <a:t>طبیعت انسان</a:t>
            </a:r>
            <a:endParaRPr lang="en-GB" dirty="0"/>
          </a:p>
        </p:txBody>
      </p:sp>
      <p:sp>
        <p:nvSpPr>
          <p:cNvPr id="6" name="Content Placeholder 5"/>
          <p:cNvSpPr>
            <a:spLocks noGrp="1"/>
          </p:cNvSpPr>
          <p:nvPr>
            <p:ph sz="quarter" idx="4"/>
          </p:nvPr>
        </p:nvSpPr>
        <p:spPr/>
        <p:txBody>
          <a:bodyPr>
            <a:normAutofit/>
          </a:bodyPr>
          <a:lstStyle/>
          <a:p>
            <a:pPr lvl="0"/>
            <a:r>
              <a:rPr lang="fa-IR" dirty="0" smtClean="0"/>
              <a:t>ما همیشه د رمعرض گناه هستیم</a:t>
            </a:r>
            <a:r>
              <a:rPr lang="en-GB" dirty="0" smtClean="0"/>
              <a:t>(James </a:t>
            </a:r>
            <a:r>
              <a:rPr lang="en-GB" dirty="0"/>
              <a:t>1:13-15) </a:t>
            </a:r>
            <a:r>
              <a:rPr lang="fa-IR" dirty="0" smtClean="0"/>
              <a:t>توسط ذهن گاهی فساد</a:t>
            </a:r>
            <a:r>
              <a:rPr lang="en-GB" dirty="0" smtClean="0"/>
              <a:t>(Jer</a:t>
            </a:r>
            <a:r>
              <a:rPr lang="en-GB" dirty="0"/>
              <a:t>. 17:9; Mk. 7:21-23)</a:t>
            </a:r>
          </a:p>
          <a:p>
            <a:pPr lvl="0"/>
            <a:r>
              <a:rPr lang="fa-IR" dirty="0" smtClean="0"/>
              <a:t>ما زندگی مین فان یاست و به مرگ محکوم شده ایم</a:t>
            </a:r>
            <a:r>
              <a:rPr lang="en-GB" dirty="0" smtClean="0"/>
              <a:t>(Rom</a:t>
            </a:r>
            <a:r>
              <a:rPr lang="en-GB" dirty="0"/>
              <a:t>. 5:12,17; 1 Cor. 15:22)</a:t>
            </a:r>
          </a:p>
          <a:p>
            <a:pPr lvl="0"/>
            <a:r>
              <a:rPr lang="fa-IR" dirty="0" smtClean="0"/>
              <a:t>ما قدرتمان بسیار محدود هم از نظر فکری و هم جسمانی</a:t>
            </a:r>
            <a:r>
              <a:rPr lang="en-GB" dirty="0" smtClean="0"/>
              <a:t>(Is</a:t>
            </a:r>
            <a:r>
              <a:rPr lang="en-GB" dirty="0"/>
              <a:t>. 40:30) </a:t>
            </a:r>
            <a:r>
              <a:rPr lang="en-GB" dirty="0" smtClean="0"/>
              <a:t>(</a:t>
            </a:r>
            <a:r>
              <a:rPr lang="en-GB" dirty="0"/>
              <a:t>Jer.10:23)</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lstStyle/>
          <a:p>
            <a:r>
              <a:rPr lang="en-GB" b="1" dirty="0" smtClean="0">
                <a:solidFill>
                  <a:schemeClr val="accent2">
                    <a:lumMod val="50000"/>
                  </a:schemeClr>
                </a:solidFill>
              </a:rPr>
              <a:t>1.1  The Existence Of God</a:t>
            </a:r>
            <a:r>
              <a:rPr lang="en-GB" dirty="0" smtClean="0"/>
              <a:t/>
            </a:r>
            <a:br>
              <a:rPr lang="en-GB" dirty="0" smtClean="0"/>
            </a:br>
            <a:endParaRPr lang="en-GB" dirty="0"/>
          </a:p>
        </p:txBody>
      </p:sp>
      <p:sp>
        <p:nvSpPr>
          <p:cNvPr id="3" name="Subtitle 2"/>
          <p:cNvSpPr>
            <a:spLocks noGrp="1"/>
          </p:cNvSpPr>
          <p:nvPr>
            <p:ph type="subTitle" idx="1"/>
          </p:nvPr>
        </p:nvSpPr>
        <p:spPr>
          <a:xfrm>
            <a:off x="265567" y="2002532"/>
            <a:ext cx="4320480" cy="4581128"/>
          </a:xfrm>
        </p:spPr>
        <p:txBody>
          <a:bodyPr>
            <a:normAutofit/>
          </a:bodyPr>
          <a:lstStyle/>
          <a:p>
            <a:pPr algn="l"/>
            <a:r>
              <a:rPr lang="fa-IR" dirty="0" smtClean="0">
                <a:solidFill>
                  <a:schemeClr val="accent2">
                    <a:lumMod val="50000"/>
                  </a:schemeClr>
                </a:solidFill>
              </a:rPr>
              <a:t>او کسی است که می آید برای اینکه به او باید ایمان داشته است و برای اینکه او است جایزه پاداش دهنده آن کسانی که سخت در جستجوی او بودند</a:t>
            </a:r>
            <a:endParaRPr lang="en-GB" dirty="0" smtClean="0">
              <a:solidFill>
                <a:schemeClr val="accent2">
                  <a:lumMod val="50000"/>
                </a:schemeClr>
              </a:solidFill>
            </a:endParaRPr>
          </a:p>
          <a:p>
            <a:pPr algn="l"/>
            <a:r>
              <a:rPr lang="en-GB" sz="2400" dirty="0" smtClean="0">
                <a:solidFill>
                  <a:schemeClr val="accent2">
                    <a:lumMod val="50000"/>
                  </a:schemeClr>
                </a:solidFill>
              </a:rPr>
              <a:t>                                      Heb</a:t>
            </a:r>
            <a:r>
              <a:rPr lang="en-GB" sz="2400" dirty="0">
                <a:solidFill>
                  <a:schemeClr val="accent2">
                    <a:lumMod val="50000"/>
                  </a:schemeClr>
                </a:solidFill>
              </a:rPr>
              <a:t>. </a:t>
            </a:r>
            <a:r>
              <a:rPr lang="en-GB" sz="2400" dirty="0" smtClean="0">
                <a:solidFill>
                  <a:schemeClr val="accent2">
                    <a:lumMod val="50000"/>
                  </a:schemeClr>
                </a:solidFill>
              </a:rPr>
              <a:t>11:6 </a:t>
            </a:r>
            <a:endParaRPr lang="en-GB" sz="2400" dirty="0">
              <a:solidFill>
                <a:schemeClr val="accent2">
                  <a:lumMod val="50000"/>
                </a:schemeClr>
              </a:solidFill>
            </a:endParaRPr>
          </a:p>
        </p:txBody>
      </p:sp>
      <p:pic>
        <p:nvPicPr>
          <p:cNvPr id="5" name="Picture 4" descr="praying man.jpg"/>
          <p:cNvPicPr>
            <a:picLocks noChangeAspect="1"/>
          </p:cNvPicPr>
          <p:nvPr/>
        </p:nvPicPr>
        <p:blipFill>
          <a:blip r:embed="rId2" cstate="print"/>
          <a:stretch>
            <a:fillRect/>
          </a:stretch>
        </p:blipFill>
        <p:spPr>
          <a:xfrm>
            <a:off x="4586047" y="2780928"/>
            <a:ext cx="4378441" cy="3024336"/>
          </a:xfrm>
          <a:prstGeom prst="rect">
            <a:avLst/>
          </a:prstGeom>
          <a:effectLst>
            <a:softEdge rad="1270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فرشتگان هیچ وقت نمیمیرند</a:t>
            </a:r>
            <a:endParaRPr lang="en-GB" dirty="0"/>
          </a:p>
        </p:txBody>
      </p:sp>
      <p:sp>
        <p:nvSpPr>
          <p:cNvPr id="3" name="Content Placeholder 2"/>
          <p:cNvSpPr>
            <a:spLocks noGrp="1"/>
          </p:cNvSpPr>
          <p:nvPr>
            <p:ph idx="1"/>
          </p:nvPr>
        </p:nvSpPr>
        <p:spPr>
          <a:xfrm>
            <a:off x="457200" y="1340768"/>
            <a:ext cx="8229600" cy="5517232"/>
          </a:xfrm>
        </p:spPr>
        <p:txBody>
          <a:bodyPr>
            <a:normAutofit/>
          </a:bodyPr>
          <a:lstStyle/>
          <a:p>
            <a:pPr algn="r">
              <a:buNone/>
            </a:pPr>
            <a:r>
              <a:rPr lang="fa-IR" sz="2000" dirty="0" smtClean="0"/>
              <a:t>خداوند تاج تخت او را در آسمان بنا کرده است. و قوانین پادشاهی خود را بیش از همه به عنوان مثال می توان گفت بدون شورش علیه خداوند د رآسمان صخبت ستایش پردگار شما فرشتگان او که در قدرت که انجام دستورات او و شسکته شدن صدایی از کلام او ستایش پروردگار که میزبان شماست که وزیر خود اوست و انجام این لذت است </a:t>
            </a:r>
            <a:r>
              <a:rPr lang="en-GB" sz="2000" dirty="0" smtClean="0"/>
              <a:t>“</a:t>
            </a:r>
            <a:endParaRPr lang="fa-IR" sz="2000" dirty="0" smtClean="0"/>
          </a:p>
          <a:p>
            <a:pPr algn="r">
              <a:buNone/>
            </a:pPr>
            <a:r>
              <a:rPr lang="en-GB" sz="2000" dirty="0" smtClean="0"/>
              <a:t>Ps</a:t>
            </a:r>
            <a:r>
              <a:rPr lang="en-GB" sz="2000" dirty="0"/>
              <a:t>. </a:t>
            </a:r>
            <a:r>
              <a:rPr lang="en-GB" sz="2000" dirty="0" smtClean="0"/>
              <a:t>103:19-21.</a:t>
            </a:r>
          </a:p>
          <a:p>
            <a:pPr>
              <a:buNone/>
            </a:pPr>
            <a:endParaRPr lang="en-GB" sz="2000" dirty="0"/>
          </a:p>
          <a:p>
            <a:pPr algn="r">
              <a:buNone/>
            </a:pPr>
            <a:r>
              <a:rPr lang="en-GB" sz="2000" dirty="0" smtClean="0"/>
              <a:t>Ps</a:t>
            </a:r>
            <a:r>
              <a:rPr lang="en-GB" sz="2000" dirty="0"/>
              <a:t>. </a:t>
            </a:r>
            <a:r>
              <a:rPr lang="en-GB" sz="2000" dirty="0" smtClean="0"/>
              <a:t>148:2</a:t>
            </a:r>
            <a:r>
              <a:rPr lang="fa-IR" sz="2000" dirty="0" smtClean="0"/>
              <a:t>او را ستایش م یکنند همه فرشتگان که او میزبان است </a:t>
            </a:r>
            <a:endParaRPr lang="en-GB" sz="2000" dirty="0" smtClean="0"/>
          </a:p>
          <a:p>
            <a:pPr algn="r">
              <a:buNone/>
            </a:pPr>
            <a:r>
              <a:rPr lang="fa-IR" sz="2000" dirty="0" smtClean="0"/>
              <a:t>فرشتگان انها نه همه ارواح خدمت جلو برای آنها که باید وارثان نجات باشند فرستاده شده </a:t>
            </a:r>
            <a:r>
              <a:rPr lang="en-GB" sz="2000" dirty="0"/>
              <a:t>“Heb. 1:13,14. </a:t>
            </a:r>
            <a:r>
              <a:rPr lang="fa-IR" sz="2000" dirty="0" smtClean="0"/>
              <a:t>است</a:t>
            </a:r>
            <a:endParaRPr lang="en-GB" sz="2000" dirty="0" smtClean="0"/>
          </a:p>
          <a:p>
            <a:pPr>
              <a:buNone/>
            </a:pPr>
            <a:endParaRPr lang="en-GB" sz="2000" dirty="0"/>
          </a:p>
          <a:p>
            <a:pPr algn="r" rtl="1"/>
            <a:r>
              <a:rPr lang="fa-IR" sz="2000" dirty="0" smtClean="0"/>
              <a:t>تکرار کلمه فرشتگان همه به معنب اینکه فقط فرشتگان است و نه دو گروه یکی خوب و یکی گناهکار باشد</a:t>
            </a:r>
          </a:p>
          <a:p>
            <a:endParaRPr lang="en-GB"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لوقا</a:t>
            </a:r>
            <a:r>
              <a:rPr lang="en-GB" dirty="0" smtClean="0"/>
              <a:t>20:35,36</a:t>
            </a:r>
            <a:endParaRPr lang="en-GB" dirty="0"/>
          </a:p>
        </p:txBody>
      </p:sp>
      <p:sp>
        <p:nvSpPr>
          <p:cNvPr id="3" name="Content Placeholder 2"/>
          <p:cNvSpPr>
            <a:spLocks noGrp="1"/>
          </p:cNvSpPr>
          <p:nvPr>
            <p:ph idx="1"/>
          </p:nvPr>
        </p:nvSpPr>
        <p:spPr/>
        <p:txBody>
          <a:bodyPr>
            <a:normAutofit fontScale="77500" lnSpcReduction="20000"/>
          </a:bodyPr>
          <a:lstStyle/>
          <a:p>
            <a:pPr algn="r">
              <a:buNone/>
            </a:pPr>
            <a:r>
              <a:rPr lang="fa-IR" dirty="0" smtClean="0"/>
              <a:t>انها باید ارزشی محسوب شوند....نه.....ازدواج می تواند بیشتر انها را میمیرند </a:t>
            </a:r>
          </a:p>
          <a:p>
            <a:pPr algn="r">
              <a:buNone/>
            </a:pPr>
            <a:r>
              <a:rPr lang="en-GB" dirty="0" smtClean="0"/>
              <a:t>(</a:t>
            </a:r>
            <a:r>
              <a:rPr lang="en-GB" dirty="0"/>
              <a:t>Lk. 20:35,36). </a:t>
            </a:r>
            <a:r>
              <a:rPr lang="fa-IR" dirty="0" smtClean="0"/>
              <a:t>برای انها می میرد آنها نزد قرشتگان برابر هستند </a:t>
            </a:r>
            <a:endParaRPr lang="fa-IR" dirty="0" smtClean="0"/>
          </a:p>
          <a:p>
            <a:pPr algn="r">
              <a:buNone/>
            </a:pPr>
            <a:r>
              <a:rPr lang="fa-IR" dirty="0" smtClean="0"/>
              <a:t>این نکته حیاتی درک کردن است. فرشتگان نمی توانند بمیرند آیا نگه نمیدارد از فرشتگان </a:t>
            </a:r>
            <a:r>
              <a:rPr lang="en-GB" dirty="0"/>
              <a:t>Heb. 2:16 </a:t>
            </a:r>
            <a:r>
              <a:rPr lang="en-GB" dirty="0" err="1"/>
              <a:t>Diaglott</a:t>
            </a:r>
            <a:r>
              <a:rPr lang="en-GB" dirty="0"/>
              <a:t> margin</a:t>
            </a:r>
            <a:endParaRPr lang="fa-IR" dirty="0" smtClean="0"/>
          </a:p>
          <a:p>
            <a:pPr algn="r">
              <a:buNone/>
            </a:pPr>
            <a:r>
              <a:rPr lang="fa-IR" dirty="0" smtClean="0"/>
              <a:t>اگر فرشتگان می توانستند گناه کنند و سپس گناه کسانی که در بازگشت مسیح شایسته پاداش در بر داشتند نیز هنوز قادر به کناه باشند و دیدن که گناه مرگ را به ارمغان می </a:t>
            </a:r>
            <a:r>
              <a:rPr lang="en-GB" sz="3100" dirty="0">
                <a:solidFill>
                  <a:prstClr val="black"/>
                </a:solidFill>
              </a:rPr>
              <a:t>Rom. 6:23) </a:t>
            </a:r>
            <a:r>
              <a:rPr lang="fa-IR" dirty="0" smtClean="0"/>
              <a:t>اورد</a:t>
            </a:r>
          </a:p>
          <a:p>
            <a:pPr algn="r">
              <a:buNone/>
            </a:pPr>
            <a:r>
              <a:rPr lang="fa-IR" dirty="0" smtClean="0"/>
              <a:t>در نتیجه انها زندگی ابدی نخواهند داشت اگر ما یک امکان گناه در حال حاضر توانایی مرگ باشد. بنابر این می گویند فرشتگان میتوانند باعث گناه شوند وعده خدا بی معنی می شود از زندگی ابدی دیدن که پداش ما است برای </a:t>
            </a:r>
            <a:r>
              <a:rPr lang="en-GB" dirty="0">
                <a:solidFill>
                  <a:prstClr val="black"/>
                </a:solidFill>
              </a:rPr>
              <a:t>” (Lk. 20:35,36) </a:t>
            </a:r>
            <a:r>
              <a:rPr lang="fa-IR" dirty="0" smtClean="0"/>
              <a:t>برای به اشتراک گذاشتن ماهیت فرشتگان اشاره شده است</a:t>
            </a:r>
          </a:p>
          <a:p>
            <a:pPr algn="r">
              <a:buNone/>
            </a:pPr>
            <a:r>
              <a:rPr lang="fa-IR" dirty="0" smtClean="0"/>
              <a:t>نشان می دهد که هیچ یک از طبقه فرشتگان به عنوان خوب یا بد نشان داده نشده است فقط یک دسته است </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1138138"/>
          </a:xfrm>
        </p:spPr>
        <p:txBody>
          <a:bodyPr/>
          <a:lstStyle/>
          <a:p>
            <a:r>
              <a:rPr lang="fa-IR" dirty="0" smtClean="0"/>
              <a:t>فرشته های نگهبان</a:t>
            </a:r>
            <a:endParaRPr lang="en-GB" dirty="0"/>
          </a:p>
        </p:txBody>
      </p:sp>
      <p:sp>
        <p:nvSpPr>
          <p:cNvPr id="3" name="Content Placeholder 2"/>
          <p:cNvSpPr>
            <a:spLocks noGrp="1"/>
          </p:cNvSpPr>
          <p:nvPr>
            <p:ph idx="1"/>
          </p:nvPr>
        </p:nvSpPr>
        <p:spPr>
          <a:xfrm>
            <a:off x="251520" y="1340769"/>
            <a:ext cx="8640960" cy="4176464"/>
          </a:xfrm>
        </p:spPr>
        <p:txBody>
          <a:bodyPr>
            <a:normAutofit/>
          </a:bodyPr>
          <a:lstStyle/>
          <a:p>
            <a:pPr marL="0" indent="0" algn="r">
              <a:buNone/>
            </a:pPr>
            <a:r>
              <a:rPr lang="fa-IR" sz="2000" dirty="0" smtClean="0"/>
              <a:t>فرشتگان د رپادشاهی د رگروهی به نوبت درباره آنچه از ترس )</a:t>
            </a:r>
            <a:r>
              <a:rPr lang="en-US" sz="2000" dirty="0" smtClean="0"/>
              <a:t>ps34:37 </a:t>
            </a:r>
            <a:r>
              <a:rPr lang="fa-IR" sz="2000" dirty="0" smtClean="0"/>
              <a:t>او و رسیده به خودشان (</a:t>
            </a:r>
            <a:r>
              <a:rPr lang="en-US" sz="2000" dirty="0" smtClean="0"/>
              <a:t> </a:t>
            </a:r>
            <a:endParaRPr lang="fa-IR" sz="2000" dirty="0" smtClean="0"/>
          </a:p>
          <a:p>
            <a:pPr marL="0" indent="0" algn="r">
              <a:buNone/>
            </a:pPr>
            <a:r>
              <a:rPr lang="fa-IR" sz="2000" dirty="0" smtClean="0"/>
              <a:t>این مقداری کمی از اولین انچه از باورمان د رمن پیروی از </a:t>
            </a:r>
            <a:endParaRPr lang="en-US" sz="2000" dirty="0" smtClean="0"/>
          </a:p>
          <a:p>
            <a:pPr marL="0" indent="0" algn="r">
              <a:buNone/>
            </a:pPr>
            <a:r>
              <a:rPr lang="fa-IR" sz="2000" dirty="0" smtClean="0"/>
              <a:t>ضعف</a:t>
            </a:r>
            <a:endParaRPr lang="en-US" sz="2000" dirty="0" smtClean="0"/>
          </a:p>
          <a:p>
            <a:pPr marL="0" indent="0" algn="r">
              <a:buNone/>
            </a:pPr>
            <a:r>
              <a:rPr lang="fa-IR" sz="2000" dirty="0" smtClean="0"/>
              <a:t>در مسیحی ساده باورمان شفاف انجا بوده پیتر نگهبان فرشتگان</a:t>
            </a:r>
            <a:endParaRPr lang="en-US" sz="2000" dirty="0" smtClean="0"/>
          </a:p>
          <a:p>
            <a:pPr marL="0" indent="0" algn="r">
              <a:buNone/>
            </a:pPr>
            <a:r>
              <a:rPr lang="fa-IR" sz="2000" dirty="0" smtClean="0"/>
              <a:t>مردم اسرائیل بودند د رمیان ذریای قرمز و بود تقدم بواسطه فرشتگان د رمیان بیابان به سوی عهد ها ی زمین . می رویم د رمیان دریای سزخ نشان می دهد به ما غسل تعمید فرض کردن د ران جا بعد از ان ما د رمیان بیابان هست منجر به کمکی بواسطه فرشتگان ما چنانکه سفر د رمیان بیابان زندگی به سو یعهد های پادشاهی خداوند بر روی زمین</a:t>
            </a:r>
            <a:endParaRPr lang="en-GB" sz="2000" dirty="0"/>
          </a:p>
        </p:txBody>
      </p:sp>
      <p:pic>
        <p:nvPicPr>
          <p:cNvPr id="4" name="Picture 3" descr="red sea.jpg"/>
          <p:cNvPicPr>
            <a:picLocks noChangeAspect="1"/>
          </p:cNvPicPr>
          <p:nvPr/>
        </p:nvPicPr>
        <p:blipFill>
          <a:blip r:embed="rId2" cstate="print"/>
          <a:stretch>
            <a:fillRect/>
          </a:stretch>
        </p:blipFill>
        <p:spPr>
          <a:xfrm>
            <a:off x="5076056" y="4895303"/>
            <a:ext cx="3385939" cy="1962697"/>
          </a:xfrm>
          <a:prstGeom prst="rect">
            <a:avLst/>
          </a:prstGeom>
          <a:effectLst>
            <a:softEdge rad="317500"/>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102216"/>
            <a:ext cx="295389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Study 1: Questions for Discussion</a:t>
            </a:r>
            <a:r>
              <a:rPr lang="en-GB" dirty="0" smtClean="0"/>
              <a:t/>
            </a:r>
            <a:br>
              <a:rPr lang="en-GB" dirty="0" smtClean="0"/>
            </a:br>
            <a:endParaRPr lang="en-GB" dirty="0"/>
          </a:p>
        </p:txBody>
      </p:sp>
      <p:sp>
        <p:nvSpPr>
          <p:cNvPr id="3" name="Content Placeholder 2"/>
          <p:cNvSpPr>
            <a:spLocks noGrp="1"/>
          </p:cNvSpPr>
          <p:nvPr>
            <p:ph sz="half" idx="1"/>
          </p:nvPr>
        </p:nvSpPr>
        <p:spPr/>
        <p:txBody>
          <a:bodyPr>
            <a:normAutofit fontScale="55000" lnSpcReduction="20000"/>
          </a:bodyPr>
          <a:lstStyle/>
          <a:p>
            <a:pPr marL="0" indent="0" algn="r" rtl="1">
              <a:buNone/>
            </a:pPr>
            <a:r>
              <a:rPr lang="fa-IR" dirty="0" smtClean="0"/>
              <a:t>1- چه چیز بیشتر خواهد کمک کرد به توسعه ایمانمان </a:t>
            </a:r>
          </a:p>
          <a:p>
            <a:pPr marL="0" indent="0" algn="r" rtl="1">
              <a:buNone/>
            </a:pPr>
            <a:r>
              <a:rPr lang="fa-IR" dirty="0" smtClean="0"/>
              <a:t>رفتن به کلیسا</a:t>
            </a:r>
          </a:p>
          <a:p>
            <a:pPr marL="0" indent="0" algn="r" rtl="1">
              <a:buNone/>
            </a:pPr>
            <a:r>
              <a:rPr lang="fa-IR" dirty="0" smtClean="0"/>
              <a:t>مطالعه کتاب مقدس عبادت</a:t>
            </a:r>
          </a:p>
          <a:p>
            <a:pPr marL="0" indent="0" algn="r" rtl="1">
              <a:buNone/>
            </a:pPr>
            <a:r>
              <a:rPr lang="fa-IR" dirty="0" smtClean="0"/>
              <a:t>گفتگو با مسیحیان</a:t>
            </a:r>
          </a:p>
          <a:p>
            <a:pPr marL="0" indent="0" algn="r" rtl="1">
              <a:buNone/>
            </a:pPr>
            <a:r>
              <a:rPr lang="fa-IR" dirty="0" smtClean="0"/>
              <a:t>نگاهی به طبیعت</a:t>
            </a:r>
          </a:p>
          <a:p>
            <a:pPr marL="0" indent="0" algn="r" rtl="1">
              <a:buNone/>
            </a:pPr>
            <a:r>
              <a:rPr lang="fa-IR" dirty="0" smtClean="0"/>
              <a:t>2- کدام یک از موارد زیر صحیح ترین تعریف از خدا؟</a:t>
            </a:r>
          </a:p>
          <a:p>
            <a:pPr marL="0" indent="0" algn="r" rtl="1">
              <a:buNone/>
            </a:pPr>
            <a:r>
              <a:rPr lang="fa-IR" dirty="0" smtClean="0"/>
              <a:t>فقط یک ایده  در ذهن ما</a:t>
            </a:r>
          </a:p>
          <a:p>
            <a:pPr marL="0" indent="0" algn="r" rtl="1">
              <a:buNone/>
            </a:pPr>
            <a:r>
              <a:rPr lang="fa-IR" dirty="0" smtClean="0"/>
              <a:t>قطعه ای از روح در او</a:t>
            </a:r>
          </a:p>
          <a:p>
            <a:pPr marL="0" indent="0" algn="r" rtl="1">
              <a:buNone/>
            </a:pPr>
            <a:r>
              <a:rPr lang="fa-IR" dirty="0" smtClean="0"/>
              <a:t>خداوند وجود ندارد</a:t>
            </a:r>
          </a:p>
          <a:p>
            <a:pPr marL="0" indent="0" algn="r" rtl="1">
              <a:buNone/>
            </a:pPr>
            <a:r>
              <a:rPr lang="fa-IR" dirty="0" smtClean="0"/>
              <a:t>یک حقیقت یک شخص واقعی</a:t>
            </a:r>
          </a:p>
          <a:p>
            <a:pPr marL="0" indent="0" algn="r" rtl="1">
              <a:buNone/>
            </a:pPr>
            <a:r>
              <a:rPr lang="fa-IR" dirty="0" smtClean="0"/>
              <a:t>3- خداوند است</a:t>
            </a:r>
          </a:p>
          <a:p>
            <a:pPr marL="0" indent="0" algn="r" rtl="1">
              <a:buNone/>
            </a:pPr>
            <a:r>
              <a:rPr lang="fa-IR" dirty="0" smtClean="0"/>
              <a:t>یک وحدت</a:t>
            </a:r>
          </a:p>
          <a:p>
            <a:pPr marL="0" indent="0" algn="r" rtl="1">
              <a:buNone/>
            </a:pPr>
            <a:r>
              <a:rPr lang="fa-IR" dirty="0" smtClean="0"/>
              <a:t>یک تثایت</a:t>
            </a:r>
          </a:p>
          <a:p>
            <a:pPr marL="0" indent="0" algn="r" rtl="1">
              <a:buNone/>
            </a:pPr>
            <a:r>
              <a:rPr lang="fa-IR" dirty="0" smtClean="0"/>
              <a:t>بسیاری از خدایان در یک</a:t>
            </a:r>
          </a:p>
          <a:p>
            <a:pPr marL="0" indent="0" algn="r" rtl="1">
              <a:buNone/>
            </a:pPr>
            <a:r>
              <a:rPr lang="fa-IR" dirty="0" smtClean="0"/>
              <a:t>غیر ممکن است برای تعریف به  هیچ ووجه</a:t>
            </a:r>
            <a:endParaRPr lang="en-GB" dirty="0"/>
          </a:p>
        </p:txBody>
      </p:sp>
      <p:sp>
        <p:nvSpPr>
          <p:cNvPr id="4" name="Content Placeholder 3"/>
          <p:cNvSpPr>
            <a:spLocks noGrp="1"/>
          </p:cNvSpPr>
          <p:nvPr>
            <p:ph sz="half" idx="2"/>
          </p:nvPr>
        </p:nvSpPr>
        <p:spPr/>
        <p:txBody>
          <a:bodyPr>
            <a:normAutofit fontScale="55000" lnSpcReduction="20000"/>
          </a:bodyPr>
          <a:lstStyle/>
          <a:p>
            <a:pPr marL="0" indent="0" algn="r">
              <a:buNone/>
            </a:pPr>
            <a:r>
              <a:rPr lang="fa-IR" dirty="0" smtClean="0"/>
              <a:t>4-نام </a:t>
            </a:r>
            <a:r>
              <a:rPr lang="fa-IR" dirty="0"/>
              <a:t>خدا 'خداوند، الوهیم "چیست؟</a:t>
            </a:r>
          </a:p>
          <a:p>
            <a:pPr marL="0" indent="0" algn="r">
              <a:buNone/>
            </a:pPr>
            <a:r>
              <a:rPr lang="fa-IR" dirty="0"/>
              <a:t>او که خواهد شد</a:t>
            </a:r>
          </a:p>
          <a:p>
            <a:pPr marL="0" indent="0" algn="r">
              <a:buNone/>
            </a:pPr>
            <a:r>
              <a:rPr lang="fa-IR" dirty="0"/>
              <a:t>او خواهد شد که در یک گروه از آنهایی که توانا نشان داد</a:t>
            </a:r>
          </a:p>
          <a:p>
            <a:pPr marL="0" indent="0" algn="r">
              <a:buNone/>
            </a:pPr>
            <a:r>
              <a:rPr lang="fa-IR" dirty="0"/>
              <a:t>یکی از بزرگ</a:t>
            </a:r>
          </a:p>
          <a:p>
            <a:pPr marL="0" indent="0" algn="r">
              <a:buNone/>
            </a:pPr>
            <a:r>
              <a:rPr lang="fa-IR" dirty="0"/>
              <a:t>استحکام</a:t>
            </a:r>
          </a:p>
          <a:p>
            <a:pPr algn="r"/>
            <a:endParaRPr lang="fa-IR" dirty="0"/>
          </a:p>
          <a:p>
            <a:pPr marL="0" indent="0" algn="r">
              <a:buNone/>
            </a:pPr>
            <a:r>
              <a:rPr lang="fa-IR" dirty="0"/>
              <a:t>5. چه کلمه "فرشته" چیست؟</a:t>
            </a:r>
          </a:p>
          <a:p>
            <a:pPr marL="0" indent="0" algn="r">
              <a:buNone/>
            </a:pPr>
            <a:r>
              <a:rPr lang="fa-IR" dirty="0"/>
              <a:t>مانند مرد</a:t>
            </a:r>
          </a:p>
          <a:p>
            <a:pPr marL="0" indent="0" algn="r">
              <a:buNone/>
            </a:pPr>
            <a:r>
              <a:rPr lang="fa-IR" dirty="0"/>
              <a:t>بال تحت پوشش</a:t>
            </a:r>
          </a:p>
          <a:p>
            <a:pPr marL="0" indent="0" algn="r">
              <a:buNone/>
            </a:pPr>
            <a:r>
              <a:rPr lang="fa-IR" dirty="0"/>
              <a:t>رسول</a:t>
            </a:r>
          </a:p>
          <a:p>
            <a:pPr algn="r"/>
            <a:endParaRPr lang="fa-IR" dirty="0"/>
          </a:p>
          <a:p>
            <a:pPr marL="0" indent="0" algn="r">
              <a:buNone/>
            </a:pPr>
            <a:r>
              <a:rPr lang="fa-IR" dirty="0"/>
              <a:t>6. آیا می توانم فرشتگان گناه؟</a:t>
            </a:r>
          </a:p>
          <a:p>
            <a:pPr marL="0" indent="0" algn="r">
              <a:buNone/>
            </a:pPr>
            <a:r>
              <a:rPr lang="fa-IR" dirty="0"/>
              <a:t>بله</a:t>
            </a:r>
          </a:p>
          <a:p>
            <a:pPr marL="0" indent="0" algn="r">
              <a:buNone/>
            </a:pPr>
            <a:r>
              <a:rPr lang="fa-IR" dirty="0" smtClean="0"/>
              <a:t>خیر</a:t>
            </a:r>
            <a:endParaRPr lang="fa-IR" dirty="0"/>
          </a:p>
          <a:p>
            <a:pPr algn="r"/>
            <a:endParaRPr lang="fa-IR" dirty="0"/>
          </a:p>
          <a:p>
            <a:pPr marL="0" indent="0" algn="r">
              <a:buNone/>
            </a:pPr>
            <a:r>
              <a:rPr lang="fa-IR" dirty="0"/>
              <a:t>7. چه بیشتر شما را متقاعد می سازد این است که یک خدا وجود دارد؟</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7616316" cy="5966123"/>
          </a:xfrm>
        </p:spPr>
        <p:txBody>
          <a:bodyPr/>
          <a:lstStyle/>
          <a:p>
            <a:pPr>
              <a:buNone/>
            </a:pPr>
            <a:r>
              <a:rPr lang="en-GB" dirty="0"/>
              <a:t>Heb. </a:t>
            </a:r>
            <a:r>
              <a:rPr lang="en-GB" dirty="0" smtClean="0"/>
              <a:t>11:6</a:t>
            </a:r>
          </a:p>
          <a:p>
            <a:pPr algn="r" rtl="1"/>
            <a:r>
              <a:rPr lang="fa-IR" dirty="0" smtClean="0"/>
              <a:t>ما باید ایمان داشته باشیم به آنچه که خداوند او است </a:t>
            </a:r>
          </a:p>
          <a:p>
            <a:pPr marL="0" indent="0" algn="r" rtl="1">
              <a:buNone/>
            </a:pPr>
            <a:r>
              <a:rPr lang="fa-IR" dirty="0" smtClean="0"/>
              <a:t>و </a:t>
            </a:r>
          </a:p>
          <a:p>
            <a:pPr algn="r" rtl="1"/>
            <a:r>
              <a:rPr lang="fa-IR" dirty="0" smtClean="0"/>
              <a:t>و او است که پاداش می دهد به ان کسانی که سخت در</a:t>
            </a:r>
          </a:p>
          <a:p>
            <a:pPr algn="r" rtl="1"/>
            <a:r>
              <a:rPr lang="fa-IR" dirty="0"/>
              <a:t> </a:t>
            </a:r>
            <a:r>
              <a:rPr lang="fa-IR" dirty="0" smtClean="0"/>
              <a:t>                    جستجوی او بودند</a:t>
            </a:r>
            <a:endParaRPr lang="en-GB" dirty="0"/>
          </a:p>
        </p:txBody>
      </p:sp>
      <p:pic>
        <p:nvPicPr>
          <p:cNvPr id="6" name="Picture 5" descr="thinking+woman.jpg"/>
          <p:cNvPicPr>
            <a:picLocks noChangeAspect="1"/>
          </p:cNvPicPr>
          <p:nvPr/>
        </p:nvPicPr>
        <p:blipFill>
          <a:blip r:embed="rId3" cstate="print"/>
          <a:stretch>
            <a:fillRect/>
          </a:stretch>
        </p:blipFill>
        <p:spPr>
          <a:xfrm>
            <a:off x="6372200" y="3284984"/>
            <a:ext cx="2488233" cy="3284467"/>
          </a:xfrm>
          <a:prstGeom prst="rect">
            <a:avLst/>
          </a:prstGeom>
          <a:effectLst>
            <a:softEdge rad="1270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95536" y="764704"/>
            <a:ext cx="8003232" cy="868958"/>
          </a:xfrm>
        </p:spPr>
        <p:txBody>
          <a:bodyPr>
            <a:normAutofit fontScale="90000"/>
          </a:bodyPr>
          <a:lstStyle/>
          <a:p>
            <a:pPr algn="r"/>
            <a:r>
              <a:rPr lang="en-GB" dirty="0" smtClean="0"/>
              <a:t>“</a:t>
            </a:r>
            <a:r>
              <a:rPr lang="fa-IR" dirty="0" smtClean="0"/>
              <a:t>با ایمانشان می آید به واسطه شنیدن صدایی و </a:t>
            </a:r>
            <a:br>
              <a:rPr lang="fa-IR" dirty="0" smtClean="0"/>
            </a:br>
            <a:r>
              <a:rPr lang="en-GB" dirty="0" smtClean="0"/>
              <a:t>”</a:t>
            </a:r>
            <a:r>
              <a:rPr lang="fa-IR" dirty="0" smtClean="0"/>
              <a:t>به واسطه شنیدن گفته های خداوند</a:t>
            </a:r>
            <a:r>
              <a:rPr lang="en-GB" sz="4000" dirty="0" smtClean="0"/>
              <a:t/>
            </a:r>
            <a:br>
              <a:rPr lang="en-GB" sz="4000" dirty="0" smtClean="0"/>
            </a:br>
            <a:r>
              <a:rPr lang="en-GB" dirty="0"/>
              <a:t>. </a:t>
            </a:r>
            <a:r>
              <a:rPr lang="en-GB" sz="1600" dirty="0"/>
              <a:t>Rom. 10:17</a:t>
            </a:r>
            <a:endParaRPr lang="en-AU" sz="1600" dirty="0"/>
          </a:p>
        </p:txBody>
      </p:sp>
      <p:sp>
        <p:nvSpPr>
          <p:cNvPr id="3" name="Content Placeholder 2"/>
          <p:cNvSpPr>
            <a:spLocks noGrp="1"/>
          </p:cNvSpPr>
          <p:nvPr>
            <p:ph idx="1"/>
          </p:nvPr>
        </p:nvSpPr>
        <p:spPr>
          <a:xfrm>
            <a:off x="212540" y="1412776"/>
            <a:ext cx="6264696" cy="5257800"/>
          </a:xfrm>
        </p:spPr>
        <p:txBody>
          <a:bodyPr>
            <a:normAutofit lnSpcReduction="10000"/>
          </a:bodyPr>
          <a:lstStyle/>
          <a:p>
            <a:pPr algn="r">
              <a:buNone/>
            </a:pPr>
            <a:r>
              <a:rPr lang="fa-IR" sz="2800" dirty="0" smtClean="0"/>
              <a:t>در حومه شهر فرا خوانده برا شمال یونان پائول موعظه هایی گفته بود از انجیل (خبرهای خوب) از خداوند و اما د رعوض مردم فقط قبول می کردن اظهارات پائول بواسطه این . آنجا دریافت کرده بودند گفته ها را(از خداوند و نه پائول) همراه همه خوانده ها و جستجوکردن روزانه یافتن کتاب مقدس بیرون از خواه چه اینان موجو بوده چنانکه بدین دلیل مقداری از آنان </a:t>
            </a:r>
            <a:r>
              <a:rPr lang="en-GB" sz="2800" dirty="0"/>
              <a:t>Acts 17:11 </a:t>
            </a:r>
            <a:r>
              <a:rPr lang="fa-IR" sz="2800" dirty="0" smtClean="0"/>
              <a:t>ایمان آوردند</a:t>
            </a:r>
          </a:p>
          <a:p>
            <a:pPr algn="r">
              <a:buNone/>
            </a:pPr>
            <a:r>
              <a:rPr lang="fa-IR" sz="2800" dirty="0" smtClean="0"/>
              <a:t>باورشان بود حق آنان فکری باز ،مرتب (روزانه)قاعده دار(آنان موجودی) جستجو کردن در میان انجیل.</a:t>
            </a:r>
            <a:r>
              <a:rPr lang="en-GB" dirty="0" smtClean="0"/>
              <a:t>.</a:t>
            </a:r>
            <a:endParaRPr lang="en-GB" dirty="0"/>
          </a:p>
        </p:txBody>
      </p:sp>
      <p:pic>
        <p:nvPicPr>
          <p:cNvPr id="4" name="Picture 3" descr="scroll 2.jpg"/>
          <p:cNvPicPr>
            <a:picLocks noChangeAspect="1"/>
          </p:cNvPicPr>
          <p:nvPr/>
        </p:nvPicPr>
        <p:blipFill>
          <a:blip r:embed="rId3" cstate="print"/>
          <a:stretch>
            <a:fillRect/>
          </a:stretch>
        </p:blipFill>
        <p:spPr>
          <a:xfrm>
            <a:off x="6442564" y="2276872"/>
            <a:ext cx="2701436" cy="4059535"/>
          </a:xfrm>
          <a:prstGeom prst="rect">
            <a:avLst/>
          </a:prstGeom>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5472608" cy="2592288"/>
          </a:xfrm>
        </p:spPr>
        <p:txBody>
          <a:bodyPr>
            <a:normAutofit fontScale="90000"/>
          </a:bodyPr>
          <a:lstStyle/>
          <a:p>
            <a:pPr algn="r"/>
            <a:r>
              <a:rPr lang="fa-IR" dirty="0" smtClean="0"/>
              <a:t>بستگی میان شنیدن انجیل درست و شنیدن ایمانی است بعد از بخش درخشان درون موعظه های ثبت شده انجیل.</a:t>
            </a:r>
            <a:r>
              <a:rPr lang="en-GB" dirty="0" smtClean="0"/>
              <a:t/>
            </a:r>
            <a:br>
              <a:rPr lang="en-GB" dirty="0" smtClean="0"/>
            </a:br>
            <a:endParaRPr lang="en-GB" dirty="0"/>
          </a:p>
        </p:txBody>
      </p:sp>
      <p:sp>
        <p:nvSpPr>
          <p:cNvPr id="3" name="Content Placeholder 2"/>
          <p:cNvSpPr>
            <a:spLocks noGrp="1"/>
          </p:cNvSpPr>
          <p:nvPr>
            <p:ph idx="1"/>
          </p:nvPr>
        </p:nvSpPr>
        <p:spPr>
          <a:xfrm>
            <a:off x="395536" y="3789040"/>
            <a:ext cx="8496944" cy="3312368"/>
          </a:xfrm>
        </p:spPr>
        <p:txBody>
          <a:bodyPr>
            <a:normAutofit/>
          </a:bodyPr>
          <a:lstStyle/>
          <a:p>
            <a:pPr lvl="0" algn="r" rtl="1"/>
            <a:r>
              <a:rPr lang="fa-IR" dirty="0" smtClean="0"/>
              <a:t>مقداری از قرنتیها شنیدن ایمانی و غسل تعمید داده بودند</a:t>
            </a:r>
          </a:p>
          <a:p>
            <a:pPr algn="r" rtl="1"/>
            <a:r>
              <a:rPr lang="fa-IR" dirty="0" smtClean="0"/>
              <a:t>مردم شنیدن گفته هایی از انجیل و باورشان</a:t>
            </a:r>
            <a:r>
              <a:rPr lang="en-GB" dirty="0"/>
              <a:t>(Acts 15:7) </a:t>
            </a:r>
            <a:endParaRPr lang="fa-IR" dirty="0" smtClean="0"/>
          </a:p>
          <a:p>
            <a:pPr algn="r" rtl="1"/>
            <a:r>
              <a:rPr lang="fa-IR" dirty="0" smtClean="0"/>
              <a:t>چنانکه ما موعظه کردیم و چنانکه شما ایمانتان</a:t>
            </a:r>
            <a:r>
              <a:rPr lang="en-GB" dirty="0"/>
              <a:t>1 Cor. 15:11</a:t>
            </a:r>
          </a:p>
          <a:p>
            <a:pPr marL="0" lvl="0" indent="0" algn="r" rtl="1">
              <a:buNone/>
            </a:pPr>
            <a:endParaRPr lang="fa-IR" dirty="0" smtClean="0"/>
          </a:p>
        </p:txBody>
      </p:sp>
      <p:pic>
        <p:nvPicPr>
          <p:cNvPr id="5" name="Picture 4" descr="scroll read.jpg"/>
          <p:cNvPicPr>
            <a:picLocks noChangeAspect="1"/>
          </p:cNvPicPr>
          <p:nvPr/>
        </p:nvPicPr>
        <p:blipFill>
          <a:blip r:embed="rId2" cstate="print"/>
          <a:stretch>
            <a:fillRect/>
          </a:stretch>
        </p:blipFill>
        <p:spPr>
          <a:xfrm>
            <a:off x="5647066" y="620688"/>
            <a:ext cx="3496934" cy="2952328"/>
          </a:xfrm>
          <a:prstGeom prst="rect">
            <a:avLst/>
          </a:prstGeom>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11_mist_treesb"/>
          <p:cNvPicPr>
            <a:picLocks noChangeAspect="1" noChangeArrowheads="1"/>
          </p:cNvPicPr>
          <p:nvPr/>
        </p:nvPicPr>
        <p:blipFill>
          <a:blip r:embed="rId3" cstate="print">
            <a:lum bright="-78000"/>
          </a:blip>
          <a:srcRect/>
          <a:stretch>
            <a:fillRect/>
          </a:stretch>
        </p:blipFill>
        <p:spPr bwMode="auto">
          <a:xfrm>
            <a:off x="0" y="0"/>
            <a:ext cx="9144000" cy="6858000"/>
          </a:xfrm>
          <a:prstGeom prst="rect">
            <a:avLst/>
          </a:prstGeom>
          <a:noFill/>
        </p:spPr>
      </p:pic>
      <p:sp>
        <p:nvSpPr>
          <p:cNvPr id="95235" name="Text Box 3"/>
          <p:cNvSpPr txBox="1">
            <a:spLocks noChangeArrowheads="1"/>
          </p:cNvSpPr>
          <p:nvPr/>
        </p:nvSpPr>
        <p:spPr bwMode="auto">
          <a:xfrm>
            <a:off x="228600" y="304800"/>
            <a:ext cx="6705600" cy="2381250"/>
          </a:xfrm>
          <a:prstGeom prst="rect">
            <a:avLst/>
          </a:prstGeom>
          <a:noFill/>
          <a:ln w="9525">
            <a:noFill/>
            <a:miter lim="800000"/>
            <a:headEnd/>
            <a:tailEnd/>
          </a:ln>
          <a:effectLst/>
        </p:spPr>
        <p:txBody>
          <a:bodyPr>
            <a:spAutoFit/>
          </a:bodyPr>
          <a:lstStyle/>
          <a:p>
            <a:pPr algn="ctr">
              <a:spcBef>
                <a:spcPct val="50000"/>
              </a:spcBef>
            </a:pPr>
            <a:r>
              <a:rPr lang="en-US" altLang="ko-KR" sz="3600" i="1">
                <a:solidFill>
                  <a:schemeClr val="bg1"/>
                </a:solidFill>
                <a:latin typeface="Times New Roman" pitchFamily="18" charset="0"/>
              </a:rPr>
              <a:t>“…God created the heavens and the earth, and the earth was formless and void…”</a:t>
            </a:r>
          </a:p>
          <a:p>
            <a:pPr algn="ctr">
              <a:spcBef>
                <a:spcPct val="50000"/>
              </a:spcBef>
            </a:pPr>
            <a:r>
              <a:rPr lang="en-US" altLang="ko-KR" sz="2800" i="1">
                <a:solidFill>
                  <a:schemeClr val="bg1"/>
                </a:solidFill>
                <a:latin typeface="Times New Roman" pitchFamily="18" charset="0"/>
              </a:rPr>
              <a:t>Genesis 1:1,2</a:t>
            </a:r>
          </a:p>
        </p:txBody>
      </p:sp>
      <p:pic>
        <p:nvPicPr>
          <p:cNvPr id="95236" name="Picture 4" descr="11_mist_treesb"/>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5237" name="Text Box 5"/>
          <p:cNvSpPr txBox="1">
            <a:spLocks noChangeArrowheads="1"/>
          </p:cNvSpPr>
          <p:nvPr/>
        </p:nvSpPr>
        <p:spPr bwMode="auto">
          <a:xfrm>
            <a:off x="304800" y="381000"/>
            <a:ext cx="6705600" cy="3200876"/>
          </a:xfrm>
          <a:prstGeom prst="rect">
            <a:avLst/>
          </a:prstGeom>
          <a:noFill/>
          <a:ln w="9525">
            <a:noFill/>
            <a:miter lim="800000"/>
            <a:headEnd/>
            <a:tailEnd/>
          </a:ln>
          <a:effectLst/>
        </p:spPr>
        <p:txBody>
          <a:bodyPr>
            <a:spAutoFit/>
          </a:bodyPr>
          <a:lstStyle/>
          <a:p>
            <a:pPr algn="ctr">
              <a:spcBef>
                <a:spcPct val="50000"/>
              </a:spcBef>
            </a:pPr>
            <a:r>
              <a:rPr lang="fa-IR" altLang="ko-KR" sz="4000" dirty="0" smtClean="0">
                <a:solidFill>
                  <a:schemeClr val="tx2">
                    <a:lumMod val="75000"/>
                  </a:schemeClr>
                </a:solidFill>
                <a:latin typeface="Times New Roman" pitchFamily="18" charset="0"/>
              </a:rPr>
              <a:t>و خداوند گفت بگذارید آنجا چراغی و آنجا بود روشن . و خداوند دیده آنجا روشن خوب بوده. و خداوند جدا کرد روشنی را بواسطه تاریکی</a:t>
            </a:r>
            <a:endParaRPr lang="fa-IR" altLang="ko-KR" sz="4000" dirty="0">
              <a:solidFill>
                <a:schemeClr val="tx2">
                  <a:lumMod val="75000"/>
                </a:schemeClr>
              </a:solidFill>
              <a:latin typeface="Times New Roman" pitchFamily="18" charset="0"/>
            </a:endParaRPr>
          </a:p>
          <a:p>
            <a:pPr algn="ctr">
              <a:spcBef>
                <a:spcPct val="50000"/>
              </a:spcBef>
            </a:pPr>
            <a:r>
              <a:rPr lang="en-US" altLang="ko-KR" sz="2800" dirty="0" smtClean="0">
                <a:solidFill>
                  <a:schemeClr val="tx2">
                    <a:lumMod val="75000"/>
                  </a:schemeClr>
                </a:solidFill>
                <a:latin typeface="Times New Roman" pitchFamily="18" charset="0"/>
              </a:rPr>
              <a:t>Genesis </a:t>
            </a:r>
            <a:r>
              <a:rPr lang="en-US" altLang="ko-KR" sz="2800" dirty="0">
                <a:solidFill>
                  <a:schemeClr val="tx2">
                    <a:lumMod val="75000"/>
                  </a:schemeClr>
                </a:solidFill>
                <a:latin typeface="Times New Roman" pitchFamily="18" charset="0"/>
              </a:rPr>
              <a:t>1:3-4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fade">
                                      <p:cBhvr>
                                        <p:cTn id="7" dur="2000"/>
                                        <p:tgtEl>
                                          <p:spTgt spid="95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6"/>
                                        </p:tgtEl>
                                        <p:attrNameLst>
                                          <p:attrName>style.visibility</p:attrName>
                                        </p:attrNameLst>
                                      </p:cBhvr>
                                      <p:to>
                                        <p:strVal val="visible"/>
                                      </p:to>
                                    </p:set>
                                    <p:animEffect transition="in" filter="fade">
                                      <p:cBhvr>
                                        <p:cTn id="12" dur="5000"/>
                                        <p:tgtEl>
                                          <p:spTgt spid="95236"/>
                                        </p:tgtEl>
                                      </p:cBhvr>
                                    </p:animEffect>
                                  </p:childTnLst>
                                </p:cTn>
                              </p:par>
                            </p:childTnLst>
                          </p:cTn>
                        </p:par>
                        <p:par>
                          <p:cTn id="13" fill="hold">
                            <p:stCondLst>
                              <p:cond delay="5000"/>
                            </p:stCondLst>
                            <p:childTnLst>
                              <p:par>
                                <p:cTn id="14" presetID="10" presetClass="entr" presetSubtype="0" fill="hold" grpId="0" nodeType="afterEffect">
                                  <p:stCondLst>
                                    <p:cond delay="0"/>
                                  </p:stCondLst>
                                  <p:childTnLst>
                                    <p:set>
                                      <p:cBhvr>
                                        <p:cTn id="15" dur="1" fill="hold">
                                          <p:stCondLst>
                                            <p:cond delay="0"/>
                                          </p:stCondLst>
                                        </p:cTn>
                                        <p:tgtEl>
                                          <p:spTgt spid="95237"/>
                                        </p:tgtEl>
                                        <p:attrNameLst>
                                          <p:attrName>style.visibility</p:attrName>
                                        </p:attrNameLst>
                                      </p:cBhvr>
                                      <p:to>
                                        <p:strVal val="visible"/>
                                      </p:to>
                                    </p:set>
                                    <p:animEffect transition="in" filter="fade">
                                      <p:cBhvr>
                                        <p:cTn id="16" dur="2000"/>
                                        <p:tgtEl>
                                          <p:spTgt spid="95237"/>
                                        </p:tgtEl>
                                      </p:cBhvr>
                                    </p:animEffect>
                                  </p:childTnLst>
                                </p:cTn>
                              </p:par>
                              <p:par>
                                <p:cTn id="17" presetID="10" presetClass="entr" presetSubtype="0" fill="hold" nodeType="withEffect">
                                  <p:stCondLst>
                                    <p:cond delay="0"/>
                                  </p:stCondLst>
                                  <p:childTnLst>
                                    <p:set>
                                      <p:cBhvr>
                                        <p:cTn id="18" dur="1" fill="hold">
                                          <p:stCondLst>
                                            <p:cond delay="0"/>
                                          </p:stCondLst>
                                        </p:cTn>
                                        <p:tgtEl>
                                          <p:spTgt spid="95237"/>
                                        </p:tgtEl>
                                        <p:attrNameLst>
                                          <p:attrName>style.visibility</p:attrName>
                                        </p:attrNameLst>
                                      </p:cBhvr>
                                      <p:to>
                                        <p:strVal val="visible"/>
                                      </p:to>
                                    </p:set>
                                    <p:animEffect transition="in" filter="fade">
                                      <p:cBhvr>
                                        <p:cTn id="19" dur="20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952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1.2 صفات هایی از خداوند </a:t>
            </a:r>
            <a:r>
              <a:rPr lang="en-GB" dirty="0" smtClean="0"/>
              <a:t/>
            </a:r>
            <a:br>
              <a:rPr lang="en-GB" dirty="0" smtClean="0"/>
            </a:br>
            <a:endParaRPr lang="en-GB" dirty="0"/>
          </a:p>
        </p:txBody>
      </p:sp>
      <p:pic>
        <p:nvPicPr>
          <p:cNvPr id="5" name="Picture 4" descr="question man paid for.jpg"/>
          <p:cNvPicPr>
            <a:picLocks noChangeAspect="1"/>
          </p:cNvPicPr>
          <p:nvPr/>
        </p:nvPicPr>
        <p:blipFill>
          <a:blip r:embed="rId2" cstate="print"/>
          <a:stretch>
            <a:fillRect/>
          </a:stretch>
        </p:blipFill>
        <p:spPr>
          <a:xfrm>
            <a:off x="2843808" y="3284984"/>
            <a:ext cx="3596090" cy="2720756"/>
          </a:xfrm>
          <a:prstGeom prst="ellipse">
            <a:avLst/>
          </a:prstGeom>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2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lgn="ctr">
              <a:buNone/>
            </a:pPr>
            <a:r>
              <a:rPr lang="fa-IR" dirty="0" smtClean="0">
                <a:solidFill>
                  <a:schemeClr val="tx2">
                    <a:lumMod val="50000"/>
                  </a:schemeClr>
                </a:solidFill>
              </a:rPr>
              <a:t>اگر خداوند است که نه آغاز حقیقت، سپس این است ، غیر ممکن برا یاو که داشته باشد پسری که بود ؛ عکسی از شخص او ؛</a:t>
            </a:r>
          </a:p>
          <a:p>
            <a:pPr algn="r">
              <a:buNone/>
            </a:pPr>
            <a:r>
              <a:rPr lang="en-GB" dirty="0" smtClean="0">
                <a:solidFill>
                  <a:schemeClr val="tx2">
                    <a:lumMod val="50000"/>
                  </a:schemeClr>
                </a:solidFill>
              </a:rPr>
              <a:t>. Heb</a:t>
            </a:r>
            <a:r>
              <a:rPr lang="en-GB" dirty="0">
                <a:solidFill>
                  <a:schemeClr val="tx2">
                    <a:lumMod val="50000"/>
                  </a:schemeClr>
                </a:solidFill>
              </a:rPr>
              <a:t>. </a:t>
            </a:r>
            <a:r>
              <a:rPr lang="en-GB" dirty="0" smtClean="0">
                <a:solidFill>
                  <a:schemeClr val="tx2">
                    <a:lumMod val="50000"/>
                  </a:schemeClr>
                </a:solidFill>
              </a:rPr>
              <a:t>1:3- “substance” </a:t>
            </a:r>
            <a:r>
              <a:rPr lang="en-GB" sz="2000" dirty="0" smtClean="0">
                <a:solidFill>
                  <a:schemeClr val="tx2">
                    <a:lumMod val="50000"/>
                  </a:schemeClr>
                </a:solidFill>
              </a:rPr>
              <a:t>RV</a:t>
            </a:r>
            <a:endParaRPr lang="en-GB" sz="2000" dirty="0">
              <a:solidFill>
                <a:schemeClr val="tx2">
                  <a:lumMod val="50000"/>
                </a:schemeClr>
              </a:solidFill>
            </a:endParaRPr>
          </a:p>
        </p:txBody>
      </p:sp>
      <p:pic>
        <p:nvPicPr>
          <p:cNvPr id="4" name="Picture 3" descr="father son.jpg"/>
          <p:cNvPicPr>
            <a:picLocks noChangeAspect="1"/>
          </p:cNvPicPr>
          <p:nvPr/>
        </p:nvPicPr>
        <p:blipFill>
          <a:blip r:embed="rId3" cstate="print"/>
          <a:stretch>
            <a:fillRect/>
          </a:stretch>
        </p:blipFill>
        <p:spPr>
          <a:xfrm>
            <a:off x="1538863" y="2564904"/>
            <a:ext cx="6295100" cy="4032448"/>
          </a:xfrm>
          <a:prstGeom prst="cloud">
            <a:avLst/>
          </a:prstGeom>
          <a:effectLst>
            <a:softEdge rad="317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2864</TotalTime>
  <Words>1598</Words>
  <Application>Microsoft Office PowerPoint</Application>
  <PresentationFormat>On-screen Show (4:3)</PresentationFormat>
  <Paragraphs>154</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انجیل اصلی  مطالعه 1: خداوند </vt:lpstr>
      <vt:lpstr>www.biblebasicsonline.com www.carelinks.net Email: info@carelinks.net </vt:lpstr>
      <vt:lpstr>1.1  The Existence Of God </vt:lpstr>
      <vt:lpstr>PowerPoint Presentation</vt:lpstr>
      <vt:lpstr>“با ایمانشان می آید به واسطه شنیدن صدایی و  ”به واسطه شنیدن گفته های خداوند . Rom. 10:17</vt:lpstr>
      <vt:lpstr>بستگی میان شنیدن انجیل درست و شنیدن ایمانی است بعد از بخش درخشان درون موعظه های ثبت شده انجیل. </vt:lpstr>
      <vt:lpstr>PowerPoint Presentation</vt:lpstr>
      <vt:lpstr>1.2 صفات هایی از خداوند  </vt:lpstr>
      <vt:lpstr>PowerPoint Presentation</vt:lpstr>
      <vt:lpstr>PowerPoint Presentation</vt:lpstr>
      <vt:lpstr>دیده شده خداوند امیدی از با ایمانان</vt:lpstr>
      <vt:lpstr>Gen. 1:26 و خداوند گفت که اجازه دهید او را بسازم بر ایتان در عکس، بعد از این همه شباهتها</vt:lpstr>
      <vt:lpstr>صفت های خداوند هست دارای مکان</vt:lpstr>
      <vt:lpstr>1.3 نام های خداوند و صفت هایش </vt:lpstr>
      <vt:lpstr>در یهودیان و یونان یک شخصی است که نامها را منعکس کرده آنجا صفات ممتاز</vt:lpstr>
      <vt:lpstr>خداوند اعلام کرد او است نامش</vt:lpstr>
      <vt:lpstr>نشانه ها </vt:lpstr>
      <vt:lpstr>PowerPoint Presentation</vt:lpstr>
      <vt:lpstr>جلال و افتخاری که خداوند نشان داد از موسی و پادشاهی زاده شده در ابر و ایستاده بود به همراه او آنجا و اعلام کرد ه نام پادشاهی و پادشاهی پیامی بواسطه بیش از او- اعلام کرده بود – پادشاهی- پادشاهی خداوند، بخشایشگر و توفیق دهنده، مقداری زیادی تحمل و بسیاری در خوبی و درستی تشکر از نگهداری برای هزاران سال، گرفته شده بی انصافی و سر پیچی، گناه و انجا خواهد گرفته شود معنی شفافی از گناهکاری؛ دیدنی از گناهکار و پدرانمان بر کودکان، و کودکان بر کودکانشان و بر سومی و چهارمی تولید نسلها exo 34:5-7  خوبی &amp; بدی </vt:lpstr>
      <vt:lpstr>יהוה אלהים</vt:lpstr>
      <vt:lpstr>PowerPoint Presentation</vt:lpstr>
      <vt:lpstr>PowerPoint Presentation</vt:lpstr>
      <vt:lpstr>جلال و افتخار خداوند  آشکاری بر روی زمین</vt:lpstr>
      <vt:lpstr>PowerPoint Presentation</vt:lpstr>
      <vt:lpstr>بر روی زمین باید پر کند به همراه آگاهی و دانشی از جلال و افتخار پادشاهی چنانکه آب پوشانده دریا را  hab:2:14</vt:lpstr>
      <vt:lpstr>1.4 فرشتگان</vt:lpstr>
      <vt:lpstr>فرشتگان</vt:lpstr>
      <vt:lpstr>معنی نام فرشتگان</vt:lpstr>
      <vt:lpstr>طبیعت خداوند و طبیعت انسان</vt:lpstr>
      <vt:lpstr>فرشتگان هیچ وقت نمیمیرند</vt:lpstr>
      <vt:lpstr>لوقا20:35,36</vt:lpstr>
      <vt:lpstr>فرشته های نگهبان</vt:lpstr>
      <vt:lpstr>www.biblebasicsonline.com www.carelinks.net Email: info@carelinks.net </vt:lpstr>
      <vt:lpstr>Study 1: Questions for Discussion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Dr. Roxana</cp:lastModifiedBy>
  <cp:revision>124</cp:revision>
  <dcterms:created xsi:type="dcterms:W3CDTF">2012-04-15T06:54:36Z</dcterms:created>
  <dcterms:modified xsi:type="dcterms:W3CDTF">2015-06-11T13:34:48Z</dcterms:modified>
</cp:coreProperties>
</file>